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tiff" ContentType="image/tiff"/>
  <Default Extension="emf" ContentType="image/x-emf"/>
  <Default Extension="rels" ContentType="application/vnd.openxmlformats-package.relationships+xml"/>
  <Default Extension="vml" ContentType="application/vnd.openxmlformats-officedocument.vmlDrawing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embeddings/oleObject1.bin" ContentType="application/vnd.openxmlformats-officedocument.oleObject"/>
  <Override PartName="/ppt/notesSlides/notesSlide26.xml" ContentType="application/vnd.openxmlformats-officedocument.presentationml.notesSlide+xml"/>
  <Override PartName="/ppt/embeddings/oleObject2.bin" ContentType="application/vnd.openxmlformats-officedocument.oleObject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40"/>
  </p:notesMasterIdLst>
  <p:handoutMasterIdLst>
    <p:handoutMasterId r:id="rId41"/>
  </p:handoutMasterIdLst>
  <p:sldIdLst>
    <p:sldId id="307" r:id="rId2"/>
    <p:sldId id="300" r:id="rId3"/>
    <p:sldId id="257" r:id="rId4"/>
    <p:sldId id="316" r:id="rId5"/>
    <p:sldId id="291" r:id="rId6"/>
    <p:sldId id="258" r:id="rId7"/>
    <p:sldId id="290" r:id="rId8"/>
    <p:sldId id="306" r:id="rId9"/>
    <p:sldId id="276" r:id="rId10"/>
    <p:sldId id="268" r:id="rId11"/>
    <p:sldId id="317" r:id="rId12"/>
    <p:sldId id="286" r:id="rId13"/>
    <p:sldId id="318" r:id="rId14"/>
    <p:sldId id="320" r:id="rId15"/>
    <p:sldId id="319" r:id="rId16"/>
    <p:sldId id="269" r:id="rId17"/>
    <p:sldId id="294" r:id="rId18"/>
    <p:sldId id="272" r:id="rId19"/>
    <p:sldId id="315" r:id="rId20"/>
    <p:sldId id="301" r:id="rId21"/>
    <p:sldId id="302" r:id="rId22"/>
    <p:sldId id="277" r:id="rId23"/>
    <p:sldId id="292" r:id="rId24"/>
    <p:sldId id="270" r:id="rId25"/>
    <p:sldId id="305" r:id="rId26"/>
    <p:sldId id="284" r:id="rId27"/>
    <p:sldId id="279" r:id="rId28"/>
    <p:sldId id="280" r:id="rId29"/>
    <p:sldId id="281" r:id="rId30"/>
    <p:sldId id="282" r:id="rId31"/>
    <p:sldId id="283" r:id="rId32"/>
    <p:sldId id="312" r:id="rId33"/>
    <p:sldId id="311" r:id="rId34"/>
    <p:sldId id="299" r:id="rId35"/>
    <p:sldId id="314" r:id="rId36"/>
    <p:sldId id="309" r:id="rId37"/>
    <p:sldId id="310" r:id="rId38"/>
    <p:sldId id="313" r:id="rId39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EEDEB"/>
    <a:srgbClr val="0DE6EE"/>
    <a:srgbClr val="0386D3"/>
    <a:srgbClr val="2FBD05"/>
    <a:srgbClr val="E0DF02"/>
    <a:srgbClr val="0CBAC0"/>
    <a:srgbClr val="E0CA0C"/>
    <a:srgbClr val="E0570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3077" autoAdjust="0"/>
    <p:restoredTop sz="90929"/>
  </p:normalViewPr>
  <p:slideViewPr>
    <p:cSldViewPr>
      <p:cViewPr varScale="1">
        <p:scale>
          <a:sx n="86" d="100"/>
          <a:sy n="86" d="100"/>
        </p:scale>
        <p:origin x="-1016" y="-10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0" d="100"/>
        <a:sy n="150" d="100"/>
      </p:scale>
      <p:origin x="0" y="195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notesMaster" Target="notesMasters/notesMaster1.xml"/><Relationship Id="rId41" Type="http://schemas.openxmlformats.org/officeDocument/2006/relationships/handoutMaster" Target="handoutMasters/handoutMaster1.xml"/><Relationship Id="rId42" Type="http://schemas.openxmlformats.org/officeDocument/2006/relationships/printerSettings" Target="printerSettings/printerSettings1.bin"/><Relationship Id="rId43" Type="http://schemas.openxmlformats.org/officeDocument/2006/relationships/presProps" Target="presProps.xml"/><Relationship Id="rId44" Type="http://schemas.openxmlformats.org/officeDocument/2006/relationships/viewProps" Target="viewProps.xml"/><Relationship Id="rId45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7EAB80A-7FB8-4246-A570-FCCA8B4C641E}" type="datetimeFigureOut">
              <a:rPr lang="en-US" smtClean="0"/>
              <a:t>6/23/15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0367B9-55FF-5040-82DE-8F3182A98D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855525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F2618DD9-8107-F34C-924F-121D92131E2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582478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2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2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2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3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3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3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1B5D73B-BD73-6746-9EEF-1F59FE84B2C1}" type="slidenum">
              <a:rPr lang="en-US"/>
              <a:pPr/>
              <a:t>1</a:t>
            </a:fld>
            <a:endParaRPr lang="en-US"/>
          </a:p>
        </p:txBody>
      </p:sp>
      <p:sp>
        <p:nvSpPr>
          <p:cNvPr id="358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55 people completed the </a:t>
            </a:r>
            <a:r>
              <a:rPr lang="en-US" dirty="0" err="1" smtClean="0"/>
              <a:t>warmup</a:t>
            </a:r>
            <a:r>
              <a:rPr lang="en-US" dirty="0" smtClean="0"/>
              <a:t>! How many looked at the material?</a:t>
            </a: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Remark on web site, especially resources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4D0E2AB-38FC-E945-97A6-15598AD59B6F}" type="slidenum">
              <a:rPr lang="en-US"/>
              <a:pPr/>
              <a:t>2</a:t>
            </a:fld>
            <a:endParaRPr lang="en-US"/>
          </a:p>
        </p:txBody>
      </p:sp>
      <p:sp>
        <p:nvSpPr>
          <p:cNvPr id="880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880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and</a:t>
            </a:r>
            <a:r>
              <a:rPr lang="en-US" baseline="0" dirty="0" smtClean="0"/>
              <a:t> MANY more requests for specific details, motivating students, etc.</a:t>
            </a:r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180C15F-059F-E245-AE48-9267234A2205}" type="slidenum">
              <a:rPr lang="en-US"/>
              <a:pPr/>
              <a:t>3</a:t>
            </a:fld>
            <a:endParaRPr lang="en-US"/>
          </a:p>
        </p:txBody>
      </p:sp>
      <p:sp>
        <p:nvSpPr>
          <p:cNvPr id="368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618DD9-8107-F34C-924F-121D92131E2A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304636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A0DCB0A-A75F-8B4A-817F-B9FACF2AF080}" type="slidenum">
              <a:rPr lang="en-US"/>
              <a:pPr/>
              <a:t>5</a:t>
            </a:fld>
            <a:endParaRPr lang="en-US"/>
          </a:p>
        </p:txBody>
      </p:sp>
      <p:sp>
        <p:nvSpPr>
          <p:cNvPr id="768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768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Can’t emphasize this enough… You are just not typical.</a:t>
            </a:r>
          </a:p>
          <a:p>
            <a:r>
              <a:rPr lang="en-US" dirty="0" smtClean="0"/>
              <a:t>What are the</a:t>
            </a:r>
            <a:r>
              <a:rPr lang="en-US" baseline="0" dirty="0" smtClean="0"/>
              <a:t> alternatives?</a:t>
            </a:r>
            <a:endParaRPr 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A343CBB-4C63-284D-A193-6EDE89DF6215}" type="slidenum">
              <a:rPr lang="en-US"/>
              <a:pPr/>
              <a:t>6</a:t>
            </a:fld>
            <a:endParaRPr lang="en-US"/>
          </a:p>
        </p:txBody>
      </p:sp>
      <p:sp>
        <p:nvSpPr>
          <p:cNvPr id="389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  <a:p>
            <a:endParaRPr lang="en-US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6C10A49-2BDB-FD4D-9B22-302D73237EF6}" type="slidenum">
              <a:rPr lang="en-US"/>
              <a:pPr/>
              <a:t>7</a:t>
            </a:fld>
            <a:endParaRPr lang="en-US"/>
          </a:p>
        </p:txBody>
      </p:sp>
      <p:sp>
        <p:nvSpPr>
          <p:cNvPr id="778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778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F194605-C5BF-CB4F-A5C0-5BFBD6A72AD3}" type="slidenum">
              <a:rPr lang="en-US"/>
              <a:pPr/>
              <a:t>8</a:t>
            </a:fld>
            <a:endParaRPr lang="en-US"/>
          </a:p>
        </p:txBody>
      </p:sp>
      <p:sp>
        <p:nvSpPr>
          <p:cNvPr id="409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3A4FCBC-A3FA-5744-916E-EDEC4A338D72}" type="slidenum">
              <a:rPr lang="en-US"/>
              <a:pPr/>
              <a:t>9</a:t>
            </a:fld>
            <a:endParaRPr lang="en-US"/>
          </a:p>
        </p:txBody>
      </p:sp>
      <p:sp>
        <p:nvSpPr>
          <p:cNvPr id="481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C8B403B-E52F-1A42-AA39-A3F918938B66}" type="slidenum">
              <a:rPr lang="en-US"/>
              <a:pPr/>
              <a:t>10</a:t>
            </a:fld>
            <a:endParaRPr lang="en-US"/>
          </a:p>
        </p:txBody>
      </p:sp>
      <p:sp>
        <p:nvSpPr>
          <p:cNvPr id="491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Just TONS of great responses. Everyone</a:t>
            </a:r>
            <a:r>
              <a:rPr lang="en-US" baseline="0" dirty="0" smtClean="0"/>
              <a:t> gets the basics, despite the many excellent questions.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618DD9-8107-F34C-924F-121D92131E2A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514953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0D43441-DC3D-C64A-8D41-471B98984D1E}" type="slidenum">
              <a:rPr lang="en-US"/>
              <a:pPr/>
              <a:t>12</a:t>
            </a:fld>
            <a:endParaRPr lang="en-US"/>
          </a:p>
        </p:txBody>
      </p:sp>
      <p:sp>
        <p:nvSpPr>
          <p:cNvPr id="645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645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6F9F46D-B9DF-EE4A-B44C-4AC0FE8EBCD2}" type="slidenum">
              <a:rPr lang="en-US"/>
              <a:pPr/>
              <a:t>15</a:t>
            </a:fld>
            <a:endParaRPr lang="en-US"/>
          </a:p>
        </p:txBody>
      </p:sp>
      <p:sp>
        <p:nvSpPr>
          <p:cNvPr id="522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E5F7195-9929-F645-B87E-748B9B2FA759}" type="slidenum">
              <a:rPr lang="en-US"/>
              <a:pPr/>
              <a:t>16</a:t>
            </a:fld>
            <a:endParaRPr lang="en-US"/>
          </a:p>
        </p:txBody>
      </p:sp>
      <p:sp>
        <p:nvSpPr>
          <p:cNvPr id="501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E00D765-248C-DB4C-9F77-7D3DEEF839DB}" type="slidenum">
              <a:rPr lang="en-US"/>
              <a:pPr/>
              <a:t>17</a:t>
            </a:fld>
            <a:endParaRPr lang="en-US"/>
          </a:p>
        </p:txBody>
      </p:sp>
      <p:sp>
        <p:nvSpPr>
          <p:cNvPr id="798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798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A5ADA1E-2EEE-6D4A-BFBD-53200ED4B475}" type="slidenum">
              <a:rPr lang="en-US"/>
              <a:pPr/>
              <a:t>18</a:t>
            </a:fld>
            <a:endParaRPr lang="en-US"/>
          </a:p>
        </p:txBody>
      </p:sp>
      <p:sp>
        <p:nvSpPr>
          <p:cNvPr id="532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D60DC79-75CD-3047-A15C-757C6AA3617E}" type="slidenum">
              <a:rPr lang="en-US"/>
              <a:pPr/>
              <a:t>20</a:t>
            </a:fld>
            <a:endParaRPr lang="en-US"/>
          </a:p>
        </p:txBody>
      </p:sp>
      <p:sp>
        <p:nvSpPr>
          <p:cNvPr id="942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942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E809A5C-8C8C-B94D-A8EC-6E523E30E5C7}" type="slidenum">
              <a:rPr lang="en-US"/>
              <a:pPr/>
              <a:t>22</a:t>
            </a:fld>
            <a:endParaRPr lang="en-US"/>
          </a:p>
        </p:txBody>
      </p:sp>
      <p:sp>
        <p:nvSpPr>
          <p:cNvPr id="25602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72DB745-A268-2D43-A944-6F9DC86DF53A}" type="slidenum">
              <a:rPr lang="en-US"/>
              <a:pPr/>
              <a:t>23</a:t>
            </a:fld>
            <a:endParaRPr lang="en-US"/>
          </a:p>
        </p:txBody>
      </p:sp>
      <p:sp>
        <p:nvSpPr>
          <p:cNvPr id="808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808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B637FA5-0A5E-E047-A40F-5FA5541063CA}" type="slidenum">
              <a:rPr lang="en-US"/>
              <a:pPr/>
              <a:t>24</a:t>
            </a:fld>
            <a:endParaRPr lang="en-US"/>
          </a:p>
        </p:txBody>
      </p:sp>
      <p:sp>
        <p:nvSpPr>
          <p:cNvPr id="512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1159D03-5250-E14B-9385-AABDA8B5D6ED}" type="slidenum">
              <a:rPr lang="en-US"/>
              <a:pPr/>
              <a:t>25</a:t>
            </a:fld>
            <a:endParaRPr lang="en-US"/>
          </a:p>
        </p:txBody>
      </p:sp>
      <p:sp>
        <p:nvSpPr>
          <p:cNvPr id="552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0B6023C-CF0D-7949-ABF7-23B5FDD9A8E4}" type="slidenum">
              <a:rPr lang="en-US"/>
              <a:pPr/>
              <a:t>26</a:t>
            </a:fld>
            <a:endParaRPr lang="en-US"/>
          </a:p>
        </p:txBody>
      </p:sp>
      <p:sp>
        <p:nvSpPr>
          <p:cNvPr id="563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3EA5085-574E-4647-B7C7-6AAE421E0420}" type="slidenum">
              <a:rPr lang="en-US"/>
              <a:pPr/>
              <a:t>27</a:t>
            </a:fld>
            <a:endParaRPr lang="en-US"/>
          </a:p>
        </p:txBody>
      </p:sp>
      <p:sp>
        <p:nvSpPr>
          <p:cNvPr id="57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94793F6-FA3B-0F40-BBE5-CCC77F8EB841}" type="slidenum">
              <a:rPr lang="en-US"/>
              <a:pPr/>
              <a:t>28</a:t>
            </a:fld>
            <a:endParaRPr lang="en-US"/>
          </a:p>
        </p:txBody>
      </p:sp>
      <p:sp>
        <p:nvSpPr>
          <p:cNvPr id="583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583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620E4AD-B36D-8E43-B88C-0A6AC34E057A}" type="slidenum">
              <a:rPr lang="en-US"/>
              <a:pPr/>
              <a:t>29</a:t>
            </a:fld>
            <a:endParaRPr lang="en-US"/>
          </a:p>
        </p:txBody>
      </p:sp>
      <p:sp>
        <p:nvSpPr>
          <p:cNvPr id="59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9D0568E-CCA3-3243-B39A-AFFFE48F6038}" type="slidenum">
              <a:rPr lang="en-US"/>
              <a:pPr/>
              <a:t>30</a:t>
            </a:fld>
            <a:endParaRPr lang="en-US"/>
          </a:p>
        </p:txBody>
      </p:sp>
      <p:sp>
        <p:nvSpPr>
          <p:cNvPr id="604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B2F01BD-0F02-BF4F-B2EC-E1BF534265A1}" type="slidenum">
              <a:rPr lang="en-US"/>
              <a:pPr/>
              <a:t>31</a:t>
            </a:fld>
            <a:endParaRPr lang="en-US"/>
          </a:p>
        </p:txBody>
      </p:sp>
      <p:sp>
        <p:nvSpPr>
          <p:cNvPr id="614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3D11BF1-07C9-6F4A-93BD-8FC12BED923E}" type="slidenum">
              <a:rPr lang="en-US"/>
              <a:pPr/>
              <a:t>32</a:t>
            </a:fld>
            <a:endParaRPr lang="en-US"/>
          </a:p>
        </p:txBody>
      </p:sp>
      <p:sp>
        <p:nvSpPr>
          <p:cNvPr id="624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624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0B6023C-CF0D-7949-ABF7-23B5FDD9A8E4}" type="slidenum">
              <a:rPr lang="en-US"/>
              <a:pPr/>
              <a:t>33</a:t>
            </a:fld>
            <a:endParaRPr lang="en-US"/>
          </a:p>
        </p:txBody>
      </p:sp>
      <p:sp>
        <p:nvSpPr>
          <p:cNvPr id="563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913CF94-B153-0D43-A61D-EF93871533E8}" type="slidenum">
              <a:rPr lang="en-US"/>
              <a:pPr/>
              <a:t>34</a:t>
            </a:fld>
            <a:endParaRPr lang="en-US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1B5D73B-BD73-6746-9EEF-1F59FE84B2C1}" type="slidenum">
              <a:rPr lang="en-US"/>
              <a:pPr/>
              <a:t>35</a:t>
            </a:fld>
            <a:endParaRPr lang="en-US"/>
          </a:p>
        </p:txBody>
      </p:sp>
      <p:sp>
        <p:nvSpPr>
          <p:cNvPr id="358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7E24D0B-7FAB-AA47-A530-853D17658E06}" type="slidenum">
              <a:rPr lang="en-US"/>
              <a:pPr/>
              <a:t>38</a:t>
            </a:fld>
            <a:endParaRPr lang="en-US"/>
          </a:p>
        </p:txBody>
      </p:sp>
      <p:sp>
        <p:nvSpPr>
          <p:cNvPr id="27650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6/23/15</a:t>
            </a:r>
            <a:endParaRPr lang="en-US" dirty="0">
              <a:solidFill>
                <a:schemeClr val="tx1"/>
              </a:solidFill>
              <a:effectLst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New Faculty Workshop</a:t>
            </a:r>
            <a:endParaRPr lang="en-US">
              <a:solidFill>
                <a:schemeClr val="tx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9036722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6/23/15</a:t>
            </a:r>
            <a:endParaRPr lang="en-US" dirty="0">
              <a:solidFill>
                <a:schemeClr val="tx1"/>
              </a:solidFill>
              <a:effectLst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New Faculty Workshop</a:t>
            </a:r>
            <a:endParaRPr lang="en-US">
              <a:solidFill>
                <a:schemeClr val="tx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8055175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6/23/15</a:t>
            </a:r>
            <a:endParaRPr lang="en-US">
              <a:solidFill>
                <a:schemeClr val="tx1"/>
              </a:solidFill>
              <a:effectLst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New Faculty Workshop</a:t>
            </a:r>
            <a:endParaRPr lang="en-US">
              <a:solidFill>
                <a:schemeClr val="tx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7448147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219200"/>
            <a:ext cx="38100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19200"/>
            <a:ext cx="38100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6/23/15</a:t>
            </a:r>
            <a:endParaRPr lang="en-US">
              <a:solidFill>
                <a:schemeClr val="tx1"/>
              </a:solidFill>
              <a:effectLst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New Faculty Workshop</a:t>
            </a:r>
            <a:endParaRPr lang="en-US">
              <a:solidFill>
                <a:schemeClr val="tx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3324959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6/23/15</a:t>
            </a:r>
            <a:endParaRPr lang="en-US">
              <a:solidFill>
                <a:schemeClr val="tx1"/>
              </a:solidFill>
              <a:effectLst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New Faculty Workshop</a:t>
            </a:r>
            <a:endParaRPr lang="en-US">
              <a:solidFill>
                <a:schemeClr val="tx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9202310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6/23/15</a:t>
            </a:r>
            <a:endParaRPr lang="en-US">
              <a:solidFill>
                <a:schemeClr val="tx1"/>
              </a:solidFill>
              <a:effectLst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New Faculty Workshop</a:t>
            </a:r>
            <a:endParaRPr lang="en-US">
              <a:solidFill>
                <a:schemeClr val="tx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4774964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6/23/15</a:t>
            </a:r>
            <a:endParaRPr lang="en-US">
              <a:solidFill>
                <a:schemeClr val="tx1"/>
              </a:solidFill>
              <a:effectLst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New Faculty Workshop</a:t>
            </a:r>
            <a:endParaRPr lang="en-US">
              <a:solidFill>
                <a:schemeClr val="tx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40459477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6/23/15</a:t>
            </a:r>
            <a:endParaRPr lang="en-US">
              <a:solidFill>
                <a:schemeClr val="tx1"/>
              </a:solidFill>
              <a:effectLst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New Faculty Workshop</a:t>
            </a:r>
            <a:endParaRPr lang="en-US">
              <a:solidFill>
                <a:schemeClr val="tx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6831484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6/23/15</a:t>
            </a:r>
            <a:endParaRPr lang="en-US">
              <a:solidFill>
                <a:schemeClr val="tx1"/>
              </a:solidFill>
              <a:effectLst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New Faculty Workshop</a:t>
            </a:r>
            <a:endParaRPr lang="en-US">
              <a:solidFill>
                <a:schemeClr val="tx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432448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6/23/15</a:t>
            </a:r>
            <a:endParaRPr lang="en-US">
              <a:solidFill>
                <a:schemeClr val="tx1"/>
              </a:solidFill>
              <a:effectLst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New Faculty Workshop</a:t>
            </a:r>
            <a:endParaRPr lang="en-US">
              <a:solidFill>
                <a:schemeClr val="tx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9280411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381000"/>
            <a:ext cx="1943100" cy="5715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381000"/>
            <a:ext cx="5676900" cy="5715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6/23/15</a:t>
            </a:r>
            <a:endParaRPr lang="en-US">
              <a:solidFill>
                <a:schemeClr val="tx1"/>
              </a:solidFill>
              <a:effectLst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New Faculty Workshop</a:t>
            </a:r>
            <a:endParaRPr lang="en-US">
              <a:solidFill>
                <a:schemeClr val="tx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6679253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127D0"/>
            </a:gs>
            <a:gs pos="100000">
              <a:srgbClr val="202163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381000"/>
            <a:ext cx="77724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219200"/>
            <a:ext cx="7772400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386D3"/>
                </a:solidFill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r>
              <a:rPr lang="en-US" smtClean="0"/>
              <a:t>6/23/15</a:t>
            </a:r>
            <a:endParaRPr lang="en-US" dirty="0">
              <a:solidFill>
                <a:schemeClr val="tx1"/>
              </a:solidFill>
              <a:effectLst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386D3"/>
                </a:solidFill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r>
              <a:rPr lang="en-US"/>
              <a:t>New Faculty Workshop</a:t>
            </a:r>
            <a:endParaRPr lang="en-US">
              <a:solidFill>
                <a:schemeClr val="tx1"/>
              </a:solidFill>
              <a:effectLst/>
            </a:endParaRPr>
          </a:p>
        </p:txBody>
      </p:sp>
      <p:sp>
        <p:nvSpPr>
          <p:cNvPr id="1032" name="Text Box 8"/>
          <p:cNvSpPr txBox="1">
            <a:spLocks noChangeArrowheads="1"/>
          </p:cNvSpPr>
          <p:nvPr userDrawn="1"/>
        </p:nvSpPr>
        <p:spPr bwMode="auto">
          <a:xfrm>
            <a:off x="7924800" y="6248400"/>
            <a:ext cx="5334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fld id="{DD44BEE5-B1D1-FC4F-BFE2-456379DEEF7F}" type="slidenum">
              <a:rPr lang="en-US" sz="1400">
                <a:solidFill>
                  <a:srgbClr val="0386D3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pPr algn="r">
                <a:spcBef>
                  <a:spcPct val="50000"/>
                </a:spcBef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xmlns:p14="http://schemas.microsoft.com/office/powerpoint/2010/main" id="1" dur="indefinite" restart="never" nodeType="tmRoot"/>
      </p:par>
    </p:tnLst>
  </p:timing>
  <p:hf sldNum="0" hdr="0"/>
  <p:txStyles>
    <p:titleStyle>
      <a:lvl1pPr algn="l" rtl="0" fontAlgn="base">
        <a:spcBef>
          <a:spcPct val="0"/>
        </a:spcBef>
        <a:spcAft>
          <a:spcPct val="0"/>
        </a:spcAft>
        <a:defRPr sz="4000">
          <a:solidFill>
            <a:srgbClr val="EEEDEB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000">
          <a:solidFill>
            <a:srgbClr val="EEEDEB"/>
          </a:solidFill>
          <a:effectLst>
            <a:outerShdw blurRad="38100" dist="38100" dir="2700000" algn="tl">
              <a:srgbClr val="000000"/>
            </a:outerShdw>
          </a:effectLst>
          <a:latin typeface="Times New Roman" charset="0"/>
          <a:ea typeface="ＭＳ Ｐゴシック" charset="0"/>
          <a:cs typeface="ＭＳ Ｐゴシック" charset="0"/>
        </a:defRPr>
      </a:lvl2pPr>
      <a:lvl3pPr algn="l" rtl="0" fontAlgn="base">
        <a:spcBef>
          <a:spcPct val="0"/>
        </a:spcBef>
        <a:spcAft>
          <a:spcPct val="0"/>
        </a:spcAft>
        <a:defRPr sz="4000">
          <a:solidFill>
            <a:srgbClr val="EEEDEB"/>
          </a:solidFill>
          <a:effectLst>
            <a:outerShdw blurRad="38100" dist="38100" dir="2700000" algn="tl">
              <a:srgbClr val="000000"/>
            </a:outerShdw>
          </a:effectLst>
          <a:latin typeface="Times New Roman" charset="0"/>
          <a:ea typeface="ＭＳ Ｐゴシック" charset="0"/>
          <a:cs typeface="ＭＳ Ｐゴシック" charset="0"/>
        </a:defRPr>
      </a:lvl3pPr>
      <a:lvl4pPr algn="l" rtl="0" fontAlgn="base">
        <a:spcBef>
          <a:spcPct val="0"/>
        </a:spcBef>
        <a:spcAft>
          <a:spcPct val="0"/>
        </a:spcAft>
        <a:defRPr sz="4000">
          <a:solidFill>
            <a:srgbClr val="EEEDEB"/>
          </a:solidFill>
          <a:effectLst>
            <a:outerShdw blurRad="38100" dist="38100" dir="2700000" algn="tl">
              <a:srgbClr val="000000"/>
            </a:outerShdw>
          </a:effectLst>
          <a:latin typeface="Times New Roman" charset="0"/>
          <a:ea typeface="ＭＳ Ｐゴシック" charset="0"/>
          <a:cs typeface="ＭＳ Ｐゴシック" charset="0"/>
        </a:defRPr>
      </a:lvl4pPr>
      <a:lvl5pPr algn="l" rtl="0" fontAlgn="base">
        <a:spcBef>
          <a:spcPct val="0"/>
        </a:spcBef>
        <a:spcAft>
          <a:spcPct val="0"/>
        </a:spcAft>
        <a:defRPr sz="4000">
          <a:solidFill>
            <a:srgbClr val="EEEDEB"/>
          </a:solidFill>
          <a:effectLst>
            <a:outerShdw blurRad="38100" dist="38100" dir="2700000" algn="tl">
              <a:srgbClr val="000000"/>
            </a:outerShdw>
          </a:effectLst>
          <a:latin typeface="Times New Roman" charset="0"/>
          <a:ea typeface="ＭＳ Ｐゴシック" charset="0"/>
          <a:cs typeface="ＭＳ Ｐゴシック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rgbClr val="EEEDEB"/>
          </a:solidFill>
          <a:effectLst>
            <a:outerShdw blurRad="38100" dist="38100" dir="2700000" algn="tl">
              <a:srgbClr val="000000"/>
            </a:outerShdw>
          </a:effectLst>
          <a:latin typeface="Times New Roman" charset="0"/>
          <a:ea typeface="ＭＳ Ｐゴシック" charset="0"/>
          <a:cs typeface="ＭＳ Ｐゴシック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rgbClr val="EEEDEB"/>
          </a:solidFill>
          <a:effectLst>
            <a:outerShdw blurRad="38100" dist="38100" dir="2700000" algn="tl">
              <a:srgbClr val="000000"/>
            </a:outerShdw>
          </a:effectLst>
          <a:latin typeface="Times New Roman" charset="0"/>
          <a:ea typeface="ＭＳ Ｐゴシック" charset="0"/>
          <a:cs typeface="ＭＳ Ｐゴシック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rgbClr val="EEEDEB"/>
          </a:solidFill>
          <a:effectLst>
            <a:outerShdw blurRad="38100" dist="38100" dir="2700000" algn="tl">
              <a:srgbClr val="000000"/>
            </a:outerShdw>
          </a:effectLst>
          <a:latin typeface="Times New Roman" charset="0"/>
          <a:ea typeface="ＭＳ Ｐゴシック" charset="0"/>
          <a:cs typeface="ＭＳ Ｐゴシック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rgbClr val="EEEDEB"/>
          </a:solidFill>
          <a:effectLst>
            <a:outerShdw blurRad="38100" dist="38100" dir="2700000" algn="tl">
              <a:srgbClr val="000000"/>
            </a:outerShdw>
          </a:effectLst>
          <a:latin typeface="Times New Roman" charset="0"/>
          <a:ea typeface="ＭＳ Ｐゴシック" charset="0"/>
          <a:cs typeface="ＭＳ Ｐゴシック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rgbClr val="E0DF02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rgbClr val="2FBD05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ebphysics.iupui.edu/warmup/physics_archive.html" TargetMode="Externa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4" Type="http://schemas.openxmlformats.org/officeDocument/2006/relationships/image" Target="../media/image2.e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4" Type="http://schemas.openxmlformats.org/officeDocument/2006/relationships/oleObject" Target="../embeddings/oleObject1.bin"/><Relationship Id="rId5" Type="http://schemas.openxmlformats.org/officeDocument/2006/relationships/image" Target="../media/image3.emf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4" Type="http://schemas.openxmlformats.org/officeDocument/2006/relationships/oleObject" Target="../embeddings/oleObject2.bin"/><Relationship Id="rId5" Type="http://schemas.openxmlformats.org/officeDocument/2006/relationships/image" Target="../media/image4.emf"/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9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0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5.tiff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6/23/15</a:t>
            </a:r>
            <a:endParaRPr lang="en-US" dirty="0">
              <a:solidFill>
                <a:schemeClr val="tx1"/>
              </a:solidFill>
              <a:effectLst/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New Faculty Workshop</a:t>
            </a:r>
            <a:endParaRPr lang="en-US">
              <a:solidFill>
                <a:schemeClr val="tx1"/>
              </a:solidFill>
              <a:effectLst/>
            </a:endParaRPr>
          </a:p>
        </p:txBody>
      </p:sp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676400"/>
            <a:ext cx="7772400" cy="1295400"/>
          </a:xfrm>
        </p:spPr>
        <p:txBody>
          <a:bodyPr/>
          <a:lstStyle/>
          <a:p>
            <a:pPr algn="ctr"/>
            <a:r>
              <a:rPr lang="en-US" dirty="0"/>
              <a:t>How to get your Students to Prepare for Every Class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200400"/>
            <a:ext cx="6400800" cy="1371600"/>
          </a:xfrm>
        </p:spPr>
        <p:txBody>
          <a:bodyPr/>
          <a:lstStyle/>
          <a:p>
            <a:r>
              <a:rPr lang="en-US"/>
              <a:t>Just-in-Time Teaching (JiTT)</a:t>
            </a:r>
          </a:p>
          <a:p>
            <a:r>
              <a:rPr lang="en-US" sz="2800">
                <a:solidFill>
                  <a:srgbClr val="2FBD05"/>
                </a:solidFill>
              </a:rPr>
              <a:t>A. Gavrin, IUPUI</a:t>
            </a:r>
            <a:endParaRPr lang="en-US"/>
          </a:p>
        </p:txBody>
      </p:sp>
      <p:sp>
        <p:nvSpPr>
          <p:cNvPr id="2052" name="Text Box 4"/>
          <p:cNvSpPr txBox="1">
            <a:spLocks noChangeArrowheads="1"/>
          </p:cNvSpPr>
          <p:nvPr/>
        </p:nvSpPr>
        <p:spPr bwMode="auto">
          <a:xfrm>
            <a:off x="685800" y="4572000"/>
            <a:ext cx="7696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dirty="0">
                <a:solidFill>
                  <a:schemeClr val="accent1"/>
                </a:solidFill>
              </a:rPr>
              <a:t>http://</a:t>
            </a:r>
            <a:r>
              <a:rPr lang="en-US" dirty="0" err="1">
                <a:solidFill>
                  <a:schemeClr val="accent1"/>
                </a:solidFill>
              </a:rPr>
              <a:t>webphysics.iupui.edu</a:t>
            </a:r>
            <a:r>
              <a:rPr lang="en-US" dirty="0">
                <a:solidFill>
                  <a:schemeClr val="accent1"/>
                </a:solidFill>
              </a:rPr>
              <a:t>/</a:t>
            </a:r>
            <a:r>
              <a:rPr lang="en-US" dirty="0" smtClean="0">
                <a:solidFill>
                  <a:schemeClr val="accent1"/>
                </a:solidFill>
              </a:rPr>
              <a:t>nfw_summer15/</a:t>
            </a:r>
            <a:r>
              <a:rPr lang="en-US" dirty="0" err="1">
                <a:solidFill>
                  <a:schemeClr val="accent1"/>
                </a:solidFill>
              </a:rPr>
              <a:t>index.html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75576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6/23/15</a:t>
            </a:r>
            <a:endParaRPr lang="en-US" dirty="0">
              <a:solidFill>
                <a:schemeClr val="tx1"/>
              </a:solidFill>
              <a:effectLst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New Faculty Workshop</a:t>
            </a:r>
            <a:endParaRPr lang="en-US">
              <a:solidFill>
                <a:schemeClr val="tx1"/>
              </a:solidFill>
              <a:effectLst/>
            </a:endParaRPr>
          </a:p>
        </p:txBody>
      </p:sp>
      <p:sp>
        <p:nvSpPr>
          <p:cNvPr id="8704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7772400" cy="533400"/>
          </a:xfrm>
        </p:spPr>
        <p:txBody>
          <a:bodyPr/>
          <a:lstStyle/>
          <a:p>
            <a:r>
              <a:rPr lang="en-US" dirty="0"/>
              <a:t>A few of your comments</a:t>
            </a:r>
          </a:p>
        </p:txBody>
      </p:sp>
      <p:sp>
        <p:nvSpPr>
          <p:cNvPr id="870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838200"/>
            <a:ext cx="8686800" cy="5181600"/>
          </a:xfrm>
        </p:spPr>
        <p:txBody>
          <a:bodyPr/>
          <a:lstStyle/>
          <a:p>
            <a:r>
              <a:rPr lang="en-US" sz="3100" dirty="0" smtClean="0"/>
              <a:t>Jeremy</a:t>
            </a:r>
            <a:r>
              <a:rPr lang="en-US" sz="3100" dirty="0"/>
              <a:t>: </a:t>
            </a:r>
            <a:r>
              <a:rPr lang="en-US" sz="3100" u="sng" dirty="0"/>
              <a:t>Practical</a:t>
            </a:r>
            <a:r>
              <a:rPr lang="en-US" sz="3100" dirty="0"/>
              <a:t> </a:t>
            </a:r>
            <a:r>
              <a:rPr lang="en-US" sz="3100" u="sng" dirty="0"/>
              <a:t>examples</a:t>
            </a:r>
            <a:r>
              <a:rPr lang="en-US" sz="3100" dirty="0"/>
              <a:t> of how to deal with 150-ish students in this manner would be appreciated</a:t>
            </a:r>
            <a:r>
              <a:rPr lang="en-US" sz="3100" dirty="0" smtClean="0"/>
              <a:t>.</a:t>
            </a:r>
          </a:p>
          <a:p>
            <a:r>
              <a:rPr lang="en-US" sz="3100" dirty="0" err="1" smtClean="0"/>
              <a:t>SuperNerd</a:t>
            </a:r>
            <a:r>
              <a:rPr lang="en-US" sz="3100" dirty="0"/>
              <a:t>: I would like to see some </a:t>
            </a:r>
            <a:r>
              <a:rPr lang="en-US" sz="3100" u="sng" dirty="0"/>
              <a:t>concrete</a:t>
            </a:r>
            <a:r>
              <a:rPr lang="en-US" sz="3100" dirty="0"/>
              <a:t> </a:t>
            </a:r>
            <a:r>
              <a:rPr lang="en-US" sz="3100" u="sng" dirty="0"/>
              <a:t>examples</a:t>
            </a:r>
            <a:r>
              <a:rPr lang="en-US" sz="3100" dirty="0"/>
              <a:t> </a:t>
            </a:r>
            <a:r>
              <a:rPr lang="en-US" sz="3100" dirty="0" smtClean="0"/>
              <a:t>…</a:t>
            </a:r>
            <a:endParaRPr lang="en-US" sz="3100" dirty="0"/>
          </a:p>
          <a:p>
            <a:r>
              <a:rPr lang="en-US" sz="3100" dirty="0"/>
              <a:t>Data: It would be interesting to have some </a:t>
            </a:r>
            <a:r>
              <a:rPr lang="en-US" sz="3100" u="sng" dirty="0"/>
              <a:t>practical</a:t>
            </a:r>
            <a:r>
              <a:rPr lang="en-US" sz="3100" dirty="0"/>
              <a:t> </a:t>
            </a:r>
            <a:r>
              <a:rPr lang="en-US" sz="3100" u="sng" dirty="0"/>
              <a:t>information</a:t>
            </a:r>
            <a:r>
              <a:rPr lang="en-US" sz="3100" dirty="0"/>
              <a:t> about how to formulate good </a:t>
            </a:r>
            <a:r>
              <a:rPr lang="en-US" sz="3100" dirty="0" err="1"/>
              <a:t>warmup</a:t>
            </a:r>
            <a:r>
              <a:rPr lang="en-US" sz="3100" dirty="0"/>
              <a:t> exercises, and also how to use them during lectures </a:t>
            </a:r>
          </a:p>
          <a:p>
            <a:r>
              <a:rPr lang="en-US" sz="3100" dirty="0"/>
              <a:t>Christine</a:t>
            </a:r>
            <a:r>
              <a:rPr lang="en-US" sz="3100" dirty="0" smtClean="0"/>
              <a:t>: I'd </a:t>
            </a:r>
            <a:r>
              <a:rPr lang="en-US" sz="3100" dirty="0"/>
              <a:t>like to see a variety of </a:t>
            </a:r>
            <a:r>
              <a:rPr lang="en-US" sz="3100" u="sng" dirty="0"/>
              <a:t>concrete</a:t>
            </a:r>
            <a:r>
              <a:rPr lang="en-US" sz="3100" dirty="0"/>
              <a:t> </a:t>
            </a:r>
            <a:r>
              <a:rPr lang="en-US" sz="3100" u="sng" dirty="0"/>
              <a:t>examples</a:t>
            </a:r>
            <a:r>
              <a:rPr lang="en-US" sz="3100" dirty="0"/>
              <a:t> of pre-class </a:t>
            </a:r>
            <a:r>
              <a:rPr lang="en-US" sz="3100" dirty="0" smtClean="0"/>
              <a:t>assignments...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6/23/15</a:t>
            </a:r>
            <a:endParaRPr lang="en-US" dirty="0">
              <a:solidFill>
                <a:schemeClr val="tx1"/>
              </a:solidFill>
              <a:effectLst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New Faculty Workshop</a:t>
            </a:r>
            <a:endParaRPr lang="en-US">
              <a:solidFill>
                <a:schemeClr val="tx1"/>
              </a:solidFill>
              <a:effectLst/>
            </a:endParaRPr>
          </a:p>
        </p:txBody>
      </p:sp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Outline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Introduction</a:t>
            </a:r>
            <a:endParaRPr lang="en-US" dirty="0"/>
          </a:p>
          <a:p>
            <a:r>
              <a:rPr lang="en-US" dirty="0"/>
              <a:t>Just-in-Time Teaching</a:t>
            </a:r>
          </a:p>
          <a:p>
            <a:pPr lvl="1"/>
            <a:r>
              <a:rPr lang="en-US" dirty="0" smtClean="0"/>
              <a:t>Background</a:t>
            </a:r>
          </a:p>
          <a:p>
            <a:pPr lvl="1"/>
            <a:r>
              <a:rPr lang="en-US" dirty="0" smtClean="0"/>
              <a:t>Implementation</a:t>
            </a:r>
          </a:p>
          <a:p>
            <a:pPr lvl="1"/>
            <a:r>
              <a:rPr lang="en-US" dirty="0" smtClean="0"/>
              <a:t>Aside: How to get great student evaluations</a:t>
            </a:r>
            <a:endParaRPr lang="en-US" dirty="0"/>
          </a:p>
          <a:p>
            <a:r>
              <a:rPr lang="en-US" dirty="0" smtClean="0"/>
              <a:t>Assessment</a:t>
            </a:r>
          </a:p>
          <a:p>
            <a:r>
              <a:rPr lang="en-US" dirty="0" smtClean="0"/>
              <a:t>Getting started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did you decide how to teach?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458200" cy="50292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dirty="0" smtClean="0"/>
              <a:t>Steve</a:t>
            </a:r>
            <a:r>
              <a:rPr lang="en-US" dirty="0"/>
              <a:t>: I try to replicate and improve the practices of the </a:t>
            </a:r>
            <a:r>
              <a:rPr lang="en-US" u="sng" dirty="0"/>
              <a:t>teachers who I thought taught me the most/best</a:t>
            </a:r>
            <a:r>
              <a:rPr lang="en-US" dirty="0"/>
              <a:t>. </a:t>
            </a:r>
            <a:endParaRPr lang="en-US" dirty="0" smtClean="0"/>
          </a:p>
          <a:p>
            <a:pPr>
              <a:lnSpc>
                <a:spcPct val="90000"/>
              </a:lnSpc>
            </a:pPr>
            <a:r>
              <a:rPr lang="en-US" dirty="0"/>
              <a:t>Baba: Mostly based on </a:t>
            </a:r>
            <a:r>
              <a:rPr lang="en-US" u="sng" dirty="0"/>
              <a:t>how my favorite professors taught me</a:t>
            </a:r>
            <a:r>
              <a:rPr lang="en-US" dirty="0"/>
              <a:t> when I was a student…</a:t>
            </a:r>
          </a:p>
          <a:p>
            <a:pPr>
              <a:lnSpc>
                <a:spcPct val="90000"/>
              </a:lnSpc>
            </a:pPr>
            <a:r>
              <a:rPr lang="en-US" dirty="0" err="1"/>
              <a:t>lgua</a:t>
            </a:r>
            <a:r>
              <a:rPr lang="en-US" dirty="0"/>
              <a:t>: Based on </a:t>
            </a:r>
            <a:r>
              <a:rPr lang="en-US" u="sng" dirty="0"/>
              <a:t>what worked well for me</a:t>
            </a:r>
            <a:r>
              <a:rPr lang="en-US" dirty="0"/>
              <a:t> when I was a student</a:t>
            </a:r>
            <a:r>
              <a:rPr lang="en-US" dirty="0" smtClean="0"/>
              <a:t>.</a:t>
            </a:r>
          </a:p>
          <a:p>
            <a:pPr>
              <a:lnSpc>
                <a:spcPct val="90000"/>
              </a:lnSpc>
            </a:pPr>
            <a:r>
              <a:rPr lang="en-US" dirty="0"/>
              <a:t>Zoe: The two primary ways I have decided how to teach are by: (1) </a:t>
            </a:r>
            <a:r>
              <a:rPr lang="en-US" u="sng" dirty="0"/>
              <a:t>following the examples of role models</a:t>
            </a:r>
            <a:r>
              <a:rPr lang="en-US" dirty="0"/>
              <a:t> and (2) trial and error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6/23/15</a:t>
            </a:r>
            <a:endParaRPr lang="en-US" dirty="0">
              <a:solidFill>
                <a:schemeClr val="tx1"/>
              </a:solidFill>
              <a:effectLst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New Faculty Workshop</a:t>
            </a:r>
            <a:endParaRPr lang="en-US" dirty="0">
              <a:solidFill>
                <a:schemeClr val="tx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6182832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6/23/15</a:t>
            </a:r>
            <a:endParaRPr lang="en-US" dirty="0">
              <a:solidFill>
                <a:schemeClr val="tx1"/>
              </a:solidFill>
              <a:effectLst/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New Faculty Workshop</a:t>
            </a:r>
            <a:endParaRPr lang="en-US">
              <a:solidFill>
                <a:schemeClr val="tx1"/>
              </a:solidFill>
              <a:effectLst/>
            </a:endParaRPr>
          </a:p>
        </p:txBody>
      </p:sp>
      <p:sp>
        <p:nvSpPr>
          <p:cNvPr id="7270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685800"/>
          </a:xfrm>
        </p:spPr>
        <p:txBody>
          <a:bodyPr/>
          <a:lstStyle/>
          <a:p>
            <a:r>
              <a:rPr lang="en-US" dirty="0" smtClean="0"/>
              <a:t>Danger of using “own experience”</a:t>
            </a:r>
            <a:endParaRPr lang="en-US" dirty="0"/>
          </a:p>
        </p:txBody>
      </p:sp>
      <p:sp>
        <p:nvSpPr>
          <p:cNvPr id="727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219200"/>
            <a:ext cx="7848600" cy="42672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800" dirty="0"/>
              <a:t>C</a:t>
            </a:r>
            <a:r>
              <a:rPr lang="en-US" sz="2800" dirty="0" smtClean="0"/>
              <a:t>lasses </a:t>
            </a:r>
            <a:r>
              <a:rPr lang="en-US" sz="2800" dirty="0"/>
              <a:t>designed </a:t>
            </a:r>
            <a:r>
              <a:rPr lang="en-US" sz="2800" dirty="0" smtClean="0"/>
              <a:t>for professors</a:t>
            </a:r>
            <a:r>
              <a:rPr lang="en-US" sz="2800" dirty="0"/>
              <a:t> </a:t>
            </a:r>
            <a:r>
              <a:rPr lang="en-US" sz="2800" dirty="0" smtClean="0"/>
              <a:t>or “pre-professors”</a:t>
            </a:r>
            <a:endParaRPr lang="en-US" sz="2800" dirty="0"/>
          </a:p>
          <a:p>
            <a:pPr>
              <a:lnSpc>
                <a:spcPct val="90000"/>
              </a:lnSpc>
            </a:pPr>
            <a:r>
              <a:rPr lang="en-US" sz="2800" dirty="0"/>
              <a:t>Problem: Students do not learn like we do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Not </a:t>
            </a:r>
            <a:r>
              <a:rPr lang="en-US" dirty="0"/>
              <a:t>motivated to be experts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Need </a:t>
            </a:r>
            <a:r>
              <a:rPr lang="en-US" dirty="0"/>
              <a:t>more time to think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Not </a:t>
            </a:r>
            <a:r>
              <a:rPr lang="en-US" dirty="0"/>
              <a:t>as good at working alone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Not </a:t>
            </a:r>
            <a:r>
              <a:rPr lang="en-US" dirty="0"/>
              <a:t>as good at judging their own </a:t>
            </a:r>
            <a:r>
              <a:rPr lang="en-US" dirty="0" smtClean="0"/>
              <a:t>performance</a:t>
            </a:r>
            <a:endParaRPr lang="en-US" dirty="0"/>
          </a:p>
          <a:p>
            <a:pPr lvl="1">
              <a:lnSpc>
                <a:spcPct val="90000"/>
              </a:lnSpc>
            </a:pPr>
            <a:r>
              <a:rPr lang="en-US" dirty="0" smtClean="0"/>
              <a:t>Many under greater pressure</a:t>
            </a:r>
          </a:p>
          <a:p>
            <a:pPr>
              <a:lnSpc>
                <a:spcPct val="90000"/>
              </a:lnSpc>
            </a:pPr>
            <a:r>
              <a:rPr lang="en-US" dirty="0"/>
              <a:t>See R. Felder references on web site</a:t>
            </a:r>
          </a:p>
          <a:p>
            <a:pPr lvl="1">
              <a:lnSpc>
                <a:spcPct val="90000"/>
              </a:lnSpc>
            </a:pPr>
            <a:endParaRPr lang="en-US" dirty="0"/>
          </a:p>
        </p:txBody>
      </p:sp>
      <p:sp>
        <p:nvSpPr>
          <p:cNvPr id="72708" name="Rectangle 4"/>
          <p:cNvSpPr>
            <a:spLocks noChangeArrowheads="1"/>
          </p:cNvSpPr>
          <p:nvPr/>
        </p:nvSpPr>
        <p:spPr bwMode="auto">
          <a:xfrm>
            <a:off x="609600" y="4038600"/>
            <a:ext cx="7772400" cy="213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 eaLnBrk="1" hangingPunct="1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endParaRPr lang="en-US" sz="3600">
              <a:solidFill>
                <a:srgbClr val="E0DF0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charset="0"/>
            </a:endParaRPr>
          </a:p>
          <a:p>
            <a:pPr marL="342900" indent="-342900" eaLnBrk="1" hangingPunct="1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endParaRPr lang="en-US" sz="3600">
              <a:solidFill>
                <a:srgbClr val="E0DF0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707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6/23/15</a:t>
            </a:r>
            <a:endParaRPr lang="en-US" dirty="0">
              <a:solidFill>
                <a:schemeClr val="tx1"/>
              </a:solidFill>
              <a:effectLst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New Faculty Workshop</a:t>
            </a:r>
            <a:endParaRPr lang="en-US">
              <a:solidFill>
                <a:schemeClr val="tx1"/>
              </a:solidFill>
              <a:effectLst/>
            </a:endParaRPr>
          </a:p>
        </p:txBody>
      </p:sp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Else?</a:t>
            </a:r>
            <a:endParaRPr lang="en-US" dirty="0"/>
          </a:p>
        </p:txBody>
      </p:sp>
      <p:sp>
        <p:nvSpPr>
          <p:cNvPr id="5125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381000" y="1143000"/>
            <a:ext cx="8382000" cy="4876800"/>
          </a:xfrm>
        </p:spPr>
        <p:txBody>
          <a:bodyPr/>
          <a:lstStyle/>
          <a:p>
            <a:r>
              <a:rPr lang="en-US" dirty="0" smtClean="0"/>
              <a:t>K.S</a:t>
            </a:r>
            <a:r>
              <a:rPr lang="en-US" dirty="0"/>
              <a:t>. I model my classes after my own favorite teachers in college and grad school… To a lesser extent I have applied </a:t>
            </a:r>
            <a:r>
              <a:rPr lang="en-US" u="sng" dirty="0"/>
              <a:t>information learned in the handful of education </a:t>
            </a:r>
            <a:r>
              <a:rPr lang="en-US" u="sng" dirty="0" smtClean="0"/>
              <a:t>classes</a:t>
            </a:r>
            <a:r>
              <a:rPr lang="en-US" dirty="0" smtClean="0"/>
              <a:t>…</a:t>
            </a:r>
            <a:endParaRPr lang="en-US" dirty="0"/>
          </a:p>
          <a:p>
            <a:pPr>
              <a:lnSpc>
                <a:spcPct val="90000"/>
              </a:lnSpc>
            </a:pPr>
            <a:r>
              <a:rPr lang="en-US" dirty="0"/>
              <a:t>Jeremy: </a:t>
            </a:r>
            <a:r>
              <a:rPr lang="en-US" u="sng" dirty="0"/>
              <a:t>Workshops</a:t>
            </a:r>
            <a:r>
              <a:rPr lang="en-US" dirty="0"/>
              <a:t>, talking to colleagues, </a:t>
            </a:r>
            <a:r>
              <a:rPr lang="en-US" u="sng" dirty="0"/>
              <a:t>reading education literature</a:t>
            </a:r>
            <a:r>
              <a:rPr lang="en-US" dirty="0"/>
              <a:t>, intuition based on my own experiences, trial and error</a:t>
            </a:r>
            <a:r>
              <a:rPr lang="en-US" dirty="0" smtClean="0"/>
              <a:t>.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6/23/15</a:t>
            </a:r>
            <a:endParaRPr lang="en-US" dirty="0">
              <a:solidFill>
                <a:schemeClr val="tx1"/>
              </a:solidFill>
              <a:effectLst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New Faculty Workshop</a:t>
            </a:r>
            <a:endParaRPr lang="en-US">
              <a:solidFill>
                <a:schemeClr val="tx1"/>
              </a:solidFill>
              <a:effectLst/>
            </a:endParaRPr>
          </a:p>
        </p:txBody>
      </p:sp>
      <p:sp>
        <p:nvSpPr>
          <p:cNvPr id="716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Digression</a:t>
            </a:r>
          </a:p>
        </p:txBody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219200"/>
            <a:ext cx="7772400" cy="1981200"/>
          </a:xfrm>
        </p:spPr>
        <p:txBody>
          <a:bodyPr/>
          <a:lstStyle/>
          <a:p>
            <a:r>
              <a:rPr lang="en-US" dirty="0"/>
              <a:t>Could have spent time </a:t>
            </a:r>
            <a:r>
              <a:rPr lang="ja-JP" altLang="en-US" dirty="0"/>
              <a:t>“</a:t>
            </a:r>
            <a:r>
              <a:rPr lang="en-US" dirty="0"/>
              <a:t>collecting data</a:t>
            </a:r>
            <a:r>
              <a:rPr lang="ja-JP" altLang="en-US" dirty="0"/>
              <a:t>”</a:t>
            </a:r>
            <a:endParaRPr lang="en-US" dirty="0"/>
          </a:p>
          <a:p>
            <a:r>
              <a:rPr lang="en-US" dirty="0"/>
              <a:t>Instead, spent time discussing it</a:t>
            </a:r>
          </a:p>
          <a:p>
            <a:r>
              <a:rPr lang="en-US" b="1" dirty="0"/>
              <a:t>Same content covered at greater depth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6/23/15</a:t>
            </a:r>
            <a:endParaRPr lang="en-US" dirty="0">
              <a:solidFill>
                <a:schemeClr val="tx1"/>
              </a:solidFill>
              <a:effectLst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New Faculty Workshop</a:t>
            </a:r>
            <a:endParaRPr lang="en-US">
              <a:solidFill>
                <a:schemeClr val="tx1"/>
              </a:solidFill>
              <a:effectLst/>
            </a:endParaRPr>
          </a:p>
        </p:txBody>
      </p:sp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848600" cy="762000"/>
          </a:xfrm>
        </p:spPr>
        <p:txBody>
          <a:bodyPr/>
          <a:lstStyle/>
          <a:p>
            <a:r>
              <a:rPr lang="en-US" dirty="0" smtClean="0"/>
              <a:t>One solution: Active learning</a:t>
            </a:r>
            <a:endParaRPr lang="en-US" dirty="0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219200"/>
            <a:ext cx="7772400" cy="47244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dirty="0"/>
              <a:t>Proven effective for </a:t>
            </a:r>
            <a:r>
              <a:rPr lang="ja-JP" altLang="en-US" dirty="0"/>
              <a:t>“</a:t>
            </a:r>
            <a:r>
              <a:rPr lang="en-US" dirty="0" smtClean="0"/>
              <a:t>regular” students</a:t>
            </a:r>
            <a:r>
              <a:rPr lang="en-US" dirty="0"/>
              <a:t> </a:t>
            </a:r>
            <a:r>
              <a:rPr lang="en-US" dirty="0" smtClean="0"/>
              <a:t>and excellent ones</a:t>
            </a:r>
            <a:endParaRPr lang="en-US" dirty="0"/>
          </a:p>
          <a:p>
            <a:pPr>
              <a:lnSpc>
                <a:spcPct val="90000"/>
              </a:lnSpc>
            </a:pPr>
            <a:r>
              <a:rPr lang="en-US" dirty="0"/>
              <a:t>Used extensively at MIT, RPI, </a:t>
            </a:r>
            <a:r>
              <a:rPr lang="en-US" dirty="0" smtClean="0"/>
              <a:t>Harvard, Univ. of Illinois, other research universities</a:t>
            </a:r>
            <a:endParaRPr lang="en-US" dirty="0"/>
          </a:p>
          <a:p>
            <a:pPr>
              <a:lnSpc>
                <a:spcPct val="90000"/>
              </a:lnSpc>
            </a:pPr>
            <a:r>
              <a:rPr lang="en-US" dirty="0"/>
              <a:t>Also many small colleges (prestigious and not</a:t>
            </a:r>
            <a:r>
              <a:rPr lang="en-US" dirty="0" smtClean="0"/>
              <a:t>), community colleges, K-12 schools…</a:t>
            </a:r>
          </a:p>
          <a:p>
            <a:pPr>
              <a:lnSpc>
                <a:spcPct val="90000"/>
              </a:lnSpc>
            </a:pPr>
            <a:r>
              <a:rPr lang="en-US" dirty="0" smtClean="0"/>
              <a:t>Close to “apprenticeship” or relationship between PhD student and advisor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97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6/23/15</a:t>
            </a:r>
            <a:endParaRPr lang="en-US" dirty="0">
              <a:solidFill>
                <a:schemeClr val="tx1"/>
              </a:solidFill>
              <a:effectLst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New Faculty Workshop</a:t>
            </a:r>
            <a:endParaRPr lang="en-US">
              <a:solidFill>
                <a:schemeClr val="tx1"/>
              </a:solidFill>
              <a:effectLst/>
            </a:endParaRPr>
          </a:p>
        </p:txBody>
      </p:sp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Outline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Introduction </a:t>
            </a:r>
            <a:r>
              <a:rPr lang="en-US" dirty="0">
                <a:sym typeface="Wingdings" charset="0"/>
              </a:rPr>
              <a:t></a:t>
            </a:r>
            <a:endParaRPr lang="en-US" dirty="0"/>
          </a:p>
          <a:p>
            <a:r>
              <a:rPr lang="en-US" dirty="0"/>
              <a:t>Just-in-Time Teaching</a:t>
            </a:r>
          </a:p>
          <a:p>
            <a:pPr lvl="1"/>
            <a:r>
              <a:rPr lang="en-US" dirty="0"/>
              <a:t>Background</a:t>
            </a:r>
          </a:p>
          <a:p>
            <a:pPr lvl="1"/>
            <a:r>
              <a:rPr lang="en-US" dirty="0" smtClean="0"/>
              <a:t>Implementation</a:t>
            </a:r>
          </a:p>
          <a:p>
            <a:pPr lvl="1"/>
            <a:r>
              <a:rPr lang="en-US" dirty="0"/>
              <a:t>Aside: How to get great student </a:t>
            </a:r>
            <a:r>
              <a:rPr lang="en-US" dirty="0" smtClean="0"/>
              <a:t>evaluations</a:t>
            </a:r>
            <a:endParaRPr lang="en-US" dirty="0"/>
          </a:p>
          <a:p>
            <a:r>
              <a:rPr lang="en-US" dirty="0" smtClean="0"/>
              <a:t>Assessment</a:t>
            </a:r>
          </a:p>
          <a:p>
            <a:r>
              <a:rPr lang="en-US" dirty="0">
                <a:sym typeface="Wingdings" charset="0"/>
              </a:rPr>
              <a:t>Getting </a:t>
            </a:r>
            <a:r>
              <a:rPr lang="en-US" dirty="0" smtClean="0">
                <a:sym typeface="Wingdings" charset="0"/>
              </a:rPr>
              <a:t>started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6/23/15</a:t>
            </a:r>
            <a:endParaRPr lang="en-US" dirty="0">
              <a:solidFill>
                <a:schemeClr val="tx1"/>
              </a:solidFill>
              <a:effectLst/>
            </a:endParaRP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New Faculty Workshop</a:t>
            </a:r>
            <a:endParaRPr lang="en-US">
              <a:solidFill>
                <a:schemeClr val="tx1"/>
              </a:solidFill>
              <a:effectLst/>
            </a:endParaRPr>
          </a:p>
        </p:txBody>
      </p:sp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(original) settings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IUPUI: Public, urban university</a:t>
            </a:r>
          </a:p>
          <a:p>
            <a:pPr lvl="1"/>
            <a:r>
              <a:rPr lang="en-US" dirty="0" smtClean="0"/>
              <a:t>30,000 students, almost 100% live off campus</a:t>
            </a:r>
          </a:p>
          <a:p>
            <a:pPr lvl="1"/>
            <a:r>
              <a:rPr lang="en-US" dirty="0" smtClean="0"/>
              <a:t>Most work &gt; 25 hours/week</a:t>
            </a:r>
          </a:p>
          <a:p>
            <a:r>
              <a:rPr lang="en-US" dirty="0" smtClean="0"/>
              <a:t>United States Air Force Academy: Military</a:t>
            </a:r>
          </a:p>
          <a:p>
            <a:pPr lvl="1"/>
            <a:r>
              <a:rPr lang="en-US" dirty="0" smtClean="0"/>
              <a:t>All students take physics, even history majors</a:t>
            </a:r>
          </a:p>
          <a:p>
            <a:pPr lvl="1"/>
            <a:r>
              <a:rPr lang="en-US" dirty="0" smtClean="0"/>
              <a:t>All play sports, train for military</a:t>
            </a:r>
          </a:p>
          <a:p>
            <a:r>
              <a:rPr lang="en-US" dirty="0" smtClean="0"/>
              <a:t>Davidson College: Liberal arts college</a:t>
            </a:r>
          </a:p>
          <a:p>
            <a:pPr lvl="1"/>
            <a:r>
              <a:rPr lang="en-US" dirty="0" smtClean="0"/>
              <a:t>Highly selective</a:t>
            </a:r>
          </a:p>
          <a:p>
            <a:pPr lvl="1"/>
            <a:r>
              <a:rPr lang="en-US" dirty="0" smtClean="0"/>
              <a:t>Small classes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JiTT?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19200"/>
            <a:ext cx="8534400" cy="4876800"/>
          </a:xfrm>
        </p:spPr>
        <p:txBody>
          <a:bodyPr/>
          <a:lstStyle/>
          <a:p>
            <a:r>
              <a:rPr lang="en-US" dirty="0" smtClean="0"/>
              <a:t>Nathaniel </a:t>
            </a:r>
            <a:r>
              <a:rPr lang="en-US" dirty="0"/>
              <a:t>: JiTT is the process of </a:t>
            </a:r>
            <a:r>
              <a:rPr lang="en-US" u="sng" dirty="0"/>
              <a:t>assessing students' knowledge </a:t>
            </a:r>
            <a:r>
              <a:rPr lang="en-US" dirty="0"/>
              <a:t>of a topic prior to class so that class time can most </a:t>
            </a:r>
            <a:r>
              <a:rPr lang="en-US" dirty="0" smtClean="0"/>
              <a:t>efficiently…</a:t>
            </a:r>
          </a:p>
          <a:p>
            <a:r>
              <a:rPr lang="en-US" dirty="0"/>
              <a:t>Stella: JITT is assigning work to be done before class, where the instructor can see student responses </a:t>
            </a:r>
            <a:r>
              <a:rPr lang="en-US" u="sng" dirty="0"/>
              <a:t>and adapt their own teaching </a:t>
            </a:r>
            <a:r>
              <a:rPr lang="en-US" dirty="0"/>
              <a:t>to address problem concepts or reduce coverage of “easier” material in class.</a:t>
            </a:r>
            <a:endParaRPr lang="en-US" dirty="0" smtClean="0"/>
          </a:p>
          <a:p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6/23/15</a:t>
            </a:r>
            <a:endParaRPr lang="en-US" dirty="0">
              <a:solidFill>
                <a:schemeClr val="tx1"/>
              </a:solidFill>
              <a:effectLst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New Faculty Workshop</a:t>
            </a:r>
            <a:endParaRPr lang="en-US">
              <a:solidFill>
                <a:schemeClr val="tx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9956332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6/23/15</a:t>
            </a:r>
            <a:endParaRPr lang="en-US" dirty="0">
              <a:solidFill>
                <a:schemeClr val="tx1"/>
              </a:solidFill>
              <a:effectLst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New Faculty Workshop</a:t>
            </a:r>
            <a:endParaRPr lang="en-US">
              <a:solidFill>
                <a:schemeClr val="tx1"/>
              </a:solidFill>
              <a:effectLst/>
            </a:endParaRPr>
          </a:p>
        </p:txBody>
      </p:sp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</a:t>
            </a:r>
            <a:r>
              <a:rPr lang="en-US" dirty="0" err="1"/>
              <a:t>JiTT</a:t>
            </a:r>
            <a:r>
              <a:rPr lang="en-US" dirty="0"/>
              <a:t>?</a:t>
            </a:r>
          </a:p>
        </p:txBody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219200"/>
            <a:ext cx="8153400" cy="4876800"/>
          </a:xfrm>
        </p:spPr>
        <p:txBody>
          <a:bodyPr/>
          <a:lstStyle/>
          <a:p>
            <a:r>
              <a:rPr lang="en-US" dirty="0" smtClean="0"/>
              <a:t>Mike D</a:t>
            </a:r>
            <a:r>
              <a:rPr lang="en-US" dirty="0"/>
              <a:t>: JiTT is both a way to </a:t>
            </a:r>
            <a:r>
              <a:rPr lang="en-US" u="sng" dirty="0"/>
              <a:t>get the students thinking about the material before class </a:t>
            </a:r>
            <a:r>
              <a:rPr lang="en-US" dirty="0"/>
              <a:t>and also a way for the instructor to get feedback on how well students understand the material before choosing which topics to emphasize</a:t>
            </a:r>
            <a:r>
              <a:rPr lang="en-US" dirty="0" smtClean="0"/>
              <a:t>.</a:t>
            </a:r>
          </a:p>
          <a:p>
            <a:r>
              <a:rPr lang="en-US" dirty="0" err="1" smtClean="0"/>
              <a:t>Parashu</a:t>
            </a:r>
            <a:r>
              <a:rPr lang="en-US" dirty="0"/>
              <a:t>: </a:t>
            </a:r>
            <a:r>
              <a:rPr lang="en-US" dirty="0" smtClean="0"/>
              <a:t>…This  </a:t>
            </a:r>
            <a:r>
              <a:rPr lang="en-US" dirty="0"/>
              <a:t>strategy </a:t>
            </a:r>
            <a:r>
              <a:rPr lang="en-US" dirty="0" smtClean="0"/>
              <a:t>aims </a:t>
            </a:r>
            <a:r>
              <a:rPr lang="en-US" dirty="0"/>
              <a:t>to  </a:t>
            </a:r>
            <a:r>
              <a:rPr lang="en-US" u="sng" dirty="0"/>
              <a:t>develop  interest in the subject matter</a:t>
            </a:r>
            <a:r>
              <a:rPr lang="en-US" dirty="0"/>
              <a:t> to be taught which will finally lead to  higher percentage of </a:t>
            </a:r>
            <a:r>
              <a:rPr lang="en-US" dirty="0" smtClean="0"/>
              <a:t>student </a:t>
            </a:r>
            <a:r>
              <a:rPr lang="en-US" dirty="0"/>
              <a:t>attendance,  retention and good grade.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JiTT?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305800" cy="4876800"/>
          </a:xfrm>
        </p:spPr>
        <p:txBody>
          <a:bodyPr/>
          <a:lstStyle/>
          <a:p>
            <a:r>
              <a:rPr lang="en-US" dirty="0" err="1" smtClean="0"/>
              <a:t>YaYa</a:t>
            </a:r>
            <a:r>
              <a:rPr lang="en-US" dirty="0"/>
              <a:t>: </a:t>
            </a:r>
            <a:r>
              <a:rPr lang="en-US" dirty="0" smtClean="0"/>
              <a:t>….could </a:t>
            </a:r>
            <a:r>
              <a:rPr lang="en-US" dirty="0"/>
              <a:t>also trigger a good </a:t>
            </a:r>
            <a:r>
              <a:rPr lang="en-US" u="sng" dirty="0"/>
              <a:t>interaction and conversation in the classroom</a:t>
            </a:r>
            <a:r>
              <a:rPr lang="en-US" dirty="0"/>
              <a:t> while discussing different responses</a:t>
            </a:r>
            <a:r>
              <a:rPr lang="en-US" dirty="0" smtClean="0"/>
              <a:t>.</a:t>
            </a:r>
          </a:p>
          <a:p>
            <a:r>
              <a:rPr lang="en-US" dirty="0"/>
              <a:t>Nathan: The instructor then uses these questions to </a:t>
            </a:r>
            <a:r>
              <a:rPr lang="en-US" u="sng" dirty="0"/>
              <a:t>inform class discussion</a:t>
            </a:r>
            <a:r>
              <a:rPr lang="en-US" dirty="0"/>
              <a:t>, assess the level of student understanding, and increasing buy-in by the students by starting an interaction with them through </a:t>
            </a:r>
            <a:r>
              <a:rPr lang="en-US" u="sng" dirty="0"/>
              <a:t>directly quoting student answers</a:t>
            </a:r>
            <a:r>
              <a:rPr lang="en-US" dirty="0"/>
              <a:t> in class.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6/23/15</a:t>
            </a:r>
            <a:endParaRPr lang="en-US" dirty="0">
              <a:solidFill>
                <a:schemeClr val="tx1"/>
              </a:solidFill>
              <a:effectLst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New Faculty Workshop</a:t>
            </a:r>
            <a:endParaRPr lang="en-US">
              <a:solidFill>
                <a:schemeClr val="tx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1747428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important about JiTT?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219200"/>
            <a:ext cx="8382000" cy="4876800"/>
          </a:xfrm>
        </p:spPr>
        <p:txBody>
          <a:bodyPr/>
          <a:lstStyle/>
          <a:p>
            <a:pPr marL="514350" indent="-514350">
              <a:buFont typeface="+mj-lt"/>
              <a:buAutoNum type="alphaLcPeriod"/>
            </a:pPr>
            <a:r>
              <a:rPr lang="en-US" u="sng" dirty="0"/>
              <a:t>assessing students' </a:t>
            </a:r>
            <a:r>
              <a:rPr lang="en-US" u="sng" dirty="0" smtClean="0"/>
              <a:t>knowledge</a:t>
            </a:r>
          </a:p>
          <a:p>
            <a:pPr marL="514350" indent="-514350">
              <a:buFont typeface="+mj-lt"/>
              <a:buAutoNum type="alphaLcPeriod"/>
            </a:pPr>
            <a:r>
              <a:rPr lang="en-US" u="sng" dirty="0"/>
              <a:t>adapt their own teaching </a:t>
            </a:r>
            <a:endParaRPr lang="en-US" u="sng" dirty="0" smtClean="0"/>
          </a:p>
          <a:p>
            <a:pPr marL="514350" indent="-514350">
              <a:buFont typeface="+mj-lt"/>
              <a:buAutoNum type="alphaLcPeriod"/>
            </a:pPr>
            <a:r>
              <a:rPr lang="en-US" u="sng" dirty="0"/>
              <a:t>get the students thinking about the </a:t>
            </a:r>
            <a:r>
              <a:rPr lang="en-US" u="sng" dirty="0" smtClean="0"/>
              <a:t>material</a:t>
            </a:r>
          </a:p>
          <a:p>
            <a:pPr marL="514350" indent="-514350">
              <a:buFont typeface="+mj-lt"/>
              <a:buAutoNum type="alphaLcPeriod"/>
            </a:pPr>
            <a:r>
              <a:rPr lang="en-US" u="sng" dirty="0" smtClean="0"/>
              <a:t>develop  </a:t>
            </a:r>
            <a:r>
              <a:rPr lang="en-US" u="sng" dirty="0"/>
              <a:t>interest in the subject </a:t>
            </a:r>
            <a:r>
              <a:rPr lang="en-US" u="sng" dirty="0" smtClean="0"/>
              <a:t>matter</a:t>
            </a:r>
          </a:p>
          <a:p>
            <a:pPr marL="514350" indent="-514350">
              <a:buFont typeface="+mj-lt"/>
              <a:buAutoNum type="alphaLcPeriod"/>
            </a:pPr>
            <a:r>
              <a:rPr lang="en-US" u="sng" dirty="0" smtClean="0"/>
              <a:t>higher </a:t>
            </a:r>
            <a:r>
              <a:rPr lang="en-US" u="sng" dirty="0"/>
              <a:t>percentage of student </a:t>
            </a:r>
            <a:r>
              <a:rPr lang="en-US" u="sng" dirty="0" smtClean="0"/>
              <a:t>attendance</a:t>
            </a:r>
          </a:p>
          <a:p>
            <a:pPr marL="514350" indent="-514350">
              <a:buFont typeface="+mj-lt"/>
              <a:buAutoNum type="alphaLcPeriod"/>
            </a:pPr>
            <a:r>
              <a:rPr lang="en-US" u="sng" dirty="0" smtClean="0"/>
              <a:t>interaction </a:t>
            </a:r>
            <a:r>
              <a:rPr lang="en-US" u="sng" dirty="0"/>
              <a:t>and conversation in the </a:t>
            </a:r>
            <a:r>
              <a:rPr lang="en-US" u="sng" dirty="0" smtClean="0"/>
              <a:t>classroom</a:t>
            </a:r>
            <a:endParaRPr lang="en-US" dirty="0" smtClean="0"/>
          </a:p>
          <a:p>
            <a:pPr marL="514350" indent="-514350">
              <a:buFont typeface="+mj-lt"/>
              <a:buAutoNum type="alphaLcPeriod"/>
            </a:pPr>
            <a:r>
              <a:rPr lang="en-US" u="sng" dirty="0"/>
              <a:t>directly quoting student answers</a:t>
            </a:r>
          </a:p>
          <a:p>
            <a:pPr marL="514350" indent="-514350">
              <a:buFont typeface="+mj-lt"/>
              <a:buAutoNum type="alphaLcPeriod"/>
            </a:pPr>
            <a:endParaRPr lang="en-US" u="sng" dirty="0" smtClean="0"/>
          </a:p>
          <a:p>
            <a:pPr marL="514350" indent="-514350">
              <a:buFont typeface="+mj-lt"/>
              <a:buAutoNum type="alphaLcPeriod"/>
            </a:pP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6/23/15</a:t>
            </a:r>
            <a:endParaRPr lang="en-US" dirty="0">
              <a:solidFill>
                <a:schemeClr val="tx1"/>
              </a:solidFill>
              <a:effectLst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New Faculty Workshop</a:t>
            </a:r>
            <a:endParaRPr lang="en-US">
              <a:solidFill>
                <a:schemeClr val="tx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4857762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6/23/15</a:t>
            </a:r>
            <a:endParaRPr lang="en-US" dirty="0">
              <a:solidFill>
                <a:schemeClr val="tx1"/>
              </a:solidFill>
              <a:effectLst/>
            </a:endParaRPr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New Faculty Workshop</a:t>
            </a:r>
            <a:endParaRPr lang="en-US">
              <a:solidFill>
                <a:schemeClr val="tx1"/>
              </a:solidFill>
              <a:effectLst/>
            </a:endParaRPr>
          </a:p>
        </p:txBody>
      </p:sp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Just-in-Time Teaching (JiTT)</a:t>
            </a:r>
          </a:p>
        </p:txBody>
      </p:sp>
      <p:sp>
        <p:nvSpPr>
          <p:cNvPr id="18467" name="AutoShape 35"/>
          <p:cNvSpPr>
            <a:spLocks noChangeArrowheads="1"/>
          </p:cNvSpPr>
          <p:nvPr/>
        </p:nvSpPr>
        <p:spPr bwMode="auto">
          <a:xfrm>
            <a:off x="2362200" y="1600200"/>
            <a:ext cx="4495800" cy="1644650"/>
          </a:xfrm>
          <a:prstGeom prst="curvedDownArrow">
            <a:avLst>
              <a:gd name="adj1" fmla="val 65556"/>
              <a:gd name="adj2" fmla="val 131111"/>
              <a:gd name="adj3" fmla="val 33333"/>
            </a:avLst>
          </a:prstGeom>
          <a:solidFill>
            <a:srgbClr val="0CBAC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8468" name="AutoShape 36"/>
          <p:cNvSpPr>
            <a:spLocks noChangeArrowheads="1"/>
          </p:cNvSpPr>
          <p:nvPr/>
        </p:nvSpPr>
        <p:spPr bwMode="auto">
          <a:xfrm rot="-10785619">
            <a:off x="1980655" y="4006848"/>
            <a:ext cx="4495800" cy="1555901"/>
          </a:xfrm>
          <a:prstGeom prst="curvedDownArrow">
            <a:avLst>
              <a:gd name="adj1" fmla="val 69412"/>
              <a:gd name="adj2" fmla="val 138824"/>
              <a:gd name="adj3" fmla="val 33333"/>
            </a:avLst>
          </a:prstGeom>
          <a:solidFill>
            <a:srgbClr val="0CBAC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8469" name="Rectangle 37"/>
          <p:cNvSpPr>
            <a:spLocks noChangeArrowheads="1"/>
          </p:cNvSpPr>
          <p:nvPr/>
        </p:nvSpPr>
        <p:spPr bwMode="auto">
          <a:xfrm>
            <a:off x="3352800" y="2254250"/>
            <a:ext cx="2070100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sz="2800" b="1">
                <a:solidFill>
                  <a:srgbClr val="E0DF0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charset="0"/>
              </a:rPr>
              <a:t>World Wide</a:t>
            </a:r>
          </a:p>
          <a:p>
            <a:pPr algn="ctr"/>
            <a:r>
              <a:rPr lang="en-US" sz="2800" b="1">
                <a:solidFill>
                  <a:srgbClr val="E0DF0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charset="0"/>
              </a:rPr>
              <a:t>Web</a:t>
            </a:r>
            <a:endParaRPr lang="en-US" sz="2800" b="1">
              <a:solidFill>
                <a:schemeClr val="accent2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18470" name="Rectangle 38"/>
          <p:cNvSpPr>
            <a:spLocks noChangeArrowheads="1"/>
          </p:cNvSpPr>
          <p:nvPr/>
        </p:nvSpPr>
        <p:spPr bwMode="auto">
          <a:xfrm>
            <a:off x="3524250" y="4387850"/>
            <a:ext cx="1962150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sz="2800" b="1" dirty="0">
                <a:solidFill>
                  <a:srgbClr val="E0DF0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charset="0"/>
              </a:rPr>
              <a:t>Assignment</a:t>
            </a:r>
          </a:p>
          <a:p>
            <a:pPr algn="ctr"/>
            <a:r>
              <a:rPr lang="en-US" sz="2800" b="1" dirty="0">
                <a:solidFill>
                  <a:srgbClr val="E0DF0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charset="0"/>
              </a:rPr>
              <a:t>Design</a:t>
            </a:r>
            <a:endParaRPr lang="en-US" sz="2800" b="1" dirty="0">
              <a:solidFill>
                <a:schemeClr val="accent2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18471" name="Rectangle 39"/>
          <p:cNvSpPr>
            <a:spLocks noChangeArrowheads="1"/>
          </p:cNvSpPr>
          <p:nvPr/>
        </p:nvSpPr>
        <p:spPr bwMode="auto">
          <a:xfrm>
            <a:off x="1752600" y="3402013"/>
            <a:ext cx="2125663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3200" b="1">
                <a:solidFill>
                  <a:srgbClr val="CDF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charset="0"/>
              </a:rPr>
              <a:t>Homework</a:t>
            </a:r>
            <a:endParaRPr lang="en-US" sz="3200" b="1">
              <a:solidFill>
                <a:srgbClr val="CDFCFF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18472" name="Rectangle 40"/>
          <p:cNvSpPr>
            <a:spLocks noChangeArrowheads="1"/>
          </p:cNvSpPr>
          <p:nvPr/>
        </p:nvSpPr>
        <p:spPr bwMode="auto">
          <a:xfrm>
            <a:off x="4876800" y="3397250"/>
            <a:ext cx="2035175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3200" b="1">
                <a:solidFill>
                  <a:srgbClr val="CDF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charset="0"/>
              </a:rPr>
              <a:t>Classroom</a:t>
            </a:r>
            <a:endParaRPr lang="en-US" sz="3200" b="1">
              <a:solidFill>
                <a:srgbClr val="CDFCFF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4905715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6/23/15</a:t>
            </a:r>
            <a:endParaRPr lang="en-US" dirty="0">
              <a:solidFill>
                <a:schemeClr val="tx1"/>
              </a:solidFill>
              <a:effectLst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New Faculty Workshop</a:t>
            </a:r>
            <a:endParaRPr lang="en-US">
              <a:solidFill>
                <a:schemeClr val="tx1"/>
              </a:solidFill>
              <a:effectLst/>
            </a:endParaRPr>
          </a:p>
        </p:txBody>
      </p:sp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Just-in-Time Teaching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 smtClean="0"/>
              <a:t>Adaptable</a:t>
            </a:r>
          </a:p>
          <a:p>
            <a:r>
              <a:rPr lang="en-US" b="1" dirty="0" smtClean="0"/>
              <a:t>Combines “high tech” with “high touch”</a:t>
            </a:r>
            <a:endParaRPr lang="en-US" dirty="0"/>
          </a:p>
          <a:p>
            <a:r>
              <a:rPr lang="en-US" b="1" dirty="0" err="1" smtClean="0"/>
              <a:t>WarmUp</a:t>
            </a:r>
            <a:r>
              <a:rPr lang="en-US" b="1" dirty="0" smtClean="0"/>
              <a:t> Exercises = Online, pre-class reading quiz:</a:t>
            </a:r>
            <a:endParaRPr lang="en-US" b="1" dirty="0"/>
          </a:p>
          <a:p>
            <a:pPr lvl="1"/>
            <a:r>
              <a:rPr lang="en-US" dirty="0"/>
              <a:t>Due few hours before class</a:t>
            </a:r>
          </a:p>
          <a:p>
            <a:pPr lvl="1"/>
            <a:r>
              <a:rPr lang="en-US" dirty="0" smtClean="0"/>
              <a:t>A few </a:t>
            </a:r>
            <a:r>
              <a:rPr lang="en-US" dirty="0"/>
              <a:t>open-ended conceptual questions</a:t>
            </a:r>
          </a:p>
          <a:p>
            <a:pPr lvl="1"/>
            <a:r>
              <a:rPr lang="en-US" dirty="0"/>
              <a:t>Cover that day</a:t>
            </a:r>
            <a:r>
              <a:rPr lang="ja-JP" altLang="en-US" dirty="0"/>
              <a:t>’</a:t>
            </a:r>
            <a:r>
              <a:rPr lang="en-US" dirty="0"/>
              <a:t>s </a:t>
            </a:r>
            <a:r>
              <a:rPr lang="en-US" dirty="0" smtClean="0"/>
              <a:t>material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6/23/15</a:t>
            </a:r>
            <a:endParaRPr lang="en-US" dirty="0">
              <a:solidFill>
                <a:schemeClr val="tx1"/>
              </a:solidFill>
              <a:effectLst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New Faculty Workshop</a:t>
            </a:r>
            <a:endParaRPr lang="en-US">
              <a:solidFill>
                <a:schemeClr val="tx1"/>
              </a:solidFill>
              <a:effectLst/>
            </a:endParaRPr>
          </a:p>
        </p:txBody>
      </p:sp>
      <p:sp>
        <p:nvSpPr>
          <p:cNvPr id="757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Another Digression</a:t>
            </a:r>
          </a:p>
        </p:txBody>
      </p:sp>
      <p:sp>
        <p:nvSpPr>
          <p:cNvPr id="757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JiTT described in your words</a:t>
            </a:r>
          </a:p>
          <a:p>
            <a:r>
              <a:rPr lang="ja-JP" altLang="en-US" dirty="0"/>
              <a:t>“</a:t>
            </a:r>
            <a:r>
              <a:rPr lang="en-US" dirty="0"/>
              <a:t>preview</a:t>
            </a:r>
            <a:r>
              <a:rPr lang="ja-JP" altLang="en-US" dirty="0"/>
              <a:t>”</a:t>
            </a:r>
            <a:r>
              <a:rPr lang="en-US" dirty="0"/>
              <a:t> of important concepts</a:t>
            </a:r>
          </a:p>
          <a:p>
            <a:r>
              <a:rPr lang="en-US" dirty="0" smtClean="0"/>
              <a:t>Jargon </a:t>
            </a:r>
            <a:r>
              <a:rPr lang="en-US" dirty="0"/>
              <a:t>already familiar (JiTT, </a:t>
            </a:r>
            <a:r>
              <a:rPr lang="en-US" dirty="0" err="1" smtClean="0"/>
              <a:t>Warmup</a:t>
            </a:r>
            <a:r>
              <a:rPr lang="en-US" dirty="0" smtClean="0"/>
              <a:t>)</a:t>
            </a:r>
          </a:p>
          <a:p>
            <a:r>
              <a:rPr lang="en-US" dirty="0" smtClean="0"/>
              <a:t>Big idea (connect class to HW) already present</a:t>
            </a:r>
            <a:endParaRPr lang="en-US" dirty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6/23/15</a:t>
            </a:r>
            <a:endParaRPr lang="en-US" dirty="0">
              <a:solidFill>
                <a:schemeClr val="tx1"/>
              </a:solidFill>
              <a:effectLst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New Faculty Workshop</a:t>
            </a:r>
            <a:endParaRPr lang="en-US">
              <a:solidFill>
                <a:schemeClr val="tx1"/>
              </a:solidFill>
              <a:effectLst/>
            </a:endParaRPr>
          </a:p>
        </p:txBody>
      </p:sp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066800"/>
            <a:ext cx="8610600" cy="48768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800" i="1" dirty="0"/>
              <a:t>Question: Is it possible to add heat to an ideal gas without changing its temperature? If it is possible, please explain how it is done.</a:t>
            </a:r>
            <a:endParaRPr lang="en-US" dirty="0"/>
          </a:p>
          <a:p>
            <a:pPr lvl="1">
              <a:lnSpc>
                <a:spcPct val="90000"/>
              </a:lnSpc>
              <a:spcBef>
                <a:spcPct val="50000"/>
              </a:spcBef>
            </a:pPr>
            <a:r>
              <a:rPr lang="ja-JP" altLang="en-US" sz="2600" dirty="0"/>
              <a:t>“</a:t>
            </a:r>
            <a:r>
              <a:rPr lang="en-US" sz="2600" dirty="0"/>
              <a:t>It is not possible because the internal energy of an ideal gas only depends on the temperature.... the internal energy will increase when the temperature rises.…</a:t>
            </a:r>
            <a:r>
              <a:rPr lang="ja-JP" altLang="en-US" sz="2600" dirty="0"/>
              <a:t>”</a:t>
            </a:r>
            <a:endParaRPr lang="en-US" sz="2600" dirty="0"/>
          </a:p>
          <a:p>
            <a:pPr lvl="1">
              <a:lnSpc>
                <a:spcPct val="90000"/>
              </a:lnSpc>
            </a:pPr>
            <a:r>
              <a:rPr lang="ja-JP" altLang="en-US" sz="2600" dirty="0"/>
              <a:t>“</a:t>
            </a:r>
            <a:r>
              <a:rPr lang="en-US" sz="2600" dirty="0"/>
              <a:t>If you add heat to a system while the system is doing the corresponding amount of work, the temperature will not change</a:t>
            </a:r>
            <a:r>
              <a:rPr lang="en-US" sz="2600" dirty="0" smtClean="0"/>
              <a:t>.”</a:t>
            </a:r>
          </a:p>
          <a:p>
            <a:pPr lvl="1">
              <a:lnSpc>
                <a:spcPct val="90000"/>
              </a:lnSpc>
            </a:pPr>
            <a:r>
              <a:rPr lang="ja-JP" altLang="en-US" sz="2600" dirty="0" smtClean="0"/>
              <a:t>“</a:t>
            </a:r>
            <a:r>
              <a:rPr lang="en-US" sz="2600" dirty="0"/>
              <a:t>It is possible to add heat to an ideal gas without it changing </a:t>
            </a:r>
            <a:r>
              <a:rPr lang="en-US" sz="2600" dirty="0" smtClean="0"/>
              <a:t>it‘s </a:t>
            </a:r>
            <a:r>
              <a:rPr lang="en-US" sz="2600" dirty="0"/>
              <a:t>temperature by the gas receiving the heat, and the atoms of that gas getting excited enough to disperse that heat as fast as they receive it…</a:t>
            </a:r>
            <a:r>
              <a:rPr lang="ja-JP" altLang="en-US" sz="2600" dirty="0" smtClean="0"/>
              <a:t>”</a:t>
            </a:r>
            <a:endParaRPr lang="en-US" sz="26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makes a good </a:t>
            </a:r>
            <a:r>
              <a:rPr lang="en-US" dirty="0" err="1" smtClean="0"/>
              <a:t>Warmup</a:t>
            </a:r>
            <a:r>
              <a:rPr lang="en-US" dirty="0"/>
              <a:t>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19200"/>
            <a:ext cx="8458200" cy="4876800"/>
          </a:xfrm>
        </p:spPr>
        <p:txBody>
          <a:bodyPr/>
          <a:lstStyle/>
          <a:p>
            <a:r>
              <a:rPr lang="en-US" dirty="0"/>
              <a:t>Adam: The student should be forced to examine their present understanding, and potentially address conceptual change.  The assignment should provide them with a high motivation for understanding the material</a:t>
            </a:r>
            <a:r>
              <a:rPr lang="en-US" dirty="0" smtClean="0"/>
              <a:t>.</a:t>
            </a:r>
          </a:p>
          <a:p>
            <a:r>
              <a:rPr lang="en-US" dirty="0" smtClean="0"/>
              <a:t>Bill </a:t>
            </a:r>
            <a:r>
              <a:rPr lang="en-US" dirty="0" err="1" smtClean="0"/>
              <a:t>Bobaggins</a:t>
            </a:r>
            <a:r>
              <a:rPr lang="en-US" dirty="0"/>
              <a:t>: A good </a:t>
            </a:r>
            <a:r>
              <a:rPr lang="en-US" dirty="0" err="1"/>
              <a:t>warmup</a:t>
            </a:r>
            <a:r>
              <a:rPr lang="en-US" dirty="0"/>
              <a:t> exercise is to ask a conceptual question about the material for the next class such as explain in words what Newton's third law says.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6/23/15</a:t>
            </a:r>
            <a:endParaRPr lang="en-US" dirty="0">
              <a:solidFill>
                <a:schemeClr val="tx1"/>
              </a:solidFill>
              <a:effectLst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New Faculty Workshop</a:t>
            </a:r>
            <a:endParaRPr lang="en-US">
              <a:solidFill>
                <a:schemeClr val="tx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738021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6/23/15</a:t>
            </a:r>
            <a:endParaRPr lang="en-US" dirty="0">
              <a:solidFill>
                <a:schemeClr val="tx1"/>
              </a:solidFill>
              <a:effectLst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New Faculty Workshop</a:t>
            </a:r>
            <a:endParaRPr lang="en-US">
              <a:solidFill>
                <a:schemeClr val="tx1"/>
              </a:solidFill>
              <a:effectLst/>
            </a:endParaRPr>
          </a:p>
        </p:txBody>
      </p:sp>
      <p:sp>
        <p:nvSpPr>
          <p:cNvPr id="931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makes a good </a:t>
            </a:r>
            <a:r>
              <a:rPr lang="en-US" dirty="0" err="1"/>
              <a:t>WarmUp</a:t>
            </a:r>
            <a:r>
              <a:rPr lang="en-US" dirty="0"/>
              <a:t>?</a:t>
            </a:r>
          </a:p>
        </p:txBody>
      </p:sp>
      <p:sp>
        <p:nvSpPr>
          <p:cNvPr id="931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219200"/>
            <a:ext cx="8305800" cy="4876800"/>
          </a:xfrm>
        </p:spPr>
        <p:txBody>
          <a:bodyPr/>
          <a:lstStyle/>
          <a:p>
            <a:r>
              <a:rPr lang="en-US" dirty="0" smtClean="0"/>
              <a:t>Nick: </a:t>
            </a:r>
            <a:r>
              <a:rPr lang="en-US" dirty="0"/>
              <a:t>A good </a:t>
            </a:r>
            <a:r>
              <a:rPr lang="en-US" dirty="0" err="1"/>
              <a:t>warmup</a:t>
            </a:r>
            <a:r>
              <a:rPr lang="en-US" dirty="0"/>
              <a:t> exercise is thought provoking, open-ended and sometimes ambiguous.  I would add that the exercises should indicate a direction for class activities that make class time more student centered and optimize class time engagement.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3187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Online archive of Warmup exercises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990600"/>
            <a:ext cx="7772400" cy="4876800"/>
          </a:xfrm>
        </p:spPr>
        <p:txBody>
          <a:bodyPr/>
          <a:lstStyle/>
          <a:p>
            <a:pPr marL="0" indent="0">
              <a:buNone/>
            </a:pPr>
            <a:r>
              <a:rPr lang="fr-FR" dirty="0">
                <a:hlinkClick r:id="rId2"/>
              </a:rPr>
              <a:t>http://webphysics.iupui.edu/warmup/</a:t>
            </a:r>
            <a:r>
              <a:rPr lang="fr-FR" dirty="0" smtClean="0">
                <a:hlinkClick r:id="rId2"/>
              </a:rPr>
              <a:t>physics_archive.html</a:t>
            </a:r>
            <a:endParaRPr lang="fr-FR" dirty="0"/>
          </a:p>
          <a:p>
            <a:r>
              <a:rPr lang="fr-FR" sz="2800" dirty="0" err="1" smtClean="0"/>
              <a:t>Introductory</a:t>
            </a:r>
            <a:r>
              <a:rPr lang="fr-FR" sz="2800" dirty="0" smtClean="0"/>
              <a:t> </a:t>
            </a:r>
            <a:r>
              <a:rPr lang="fr-FR" sz="2800" dirty="0" err="1" smtClean="0"/>
              <a:t>physics</a:t>
            </a:r>
            <a:r>
              <a:rPr lang="fr-FR" sz="2800" dirty="0" smtClean="0"/>
              <a:t> (2 </a:t>
            </a:r>
            <a:r>
              <a:rPr lang="fr-FR" sz="2800" dirty="0" err="1" smtClean="0"/>
              <a:t>semester</a:t>
            </a:r>
            <a:r>
              <a:rPr lang="fr-FR" sz="2800" dirty="0" smtClean="0"/>
              <a:t> </a:t>
            </a:r>
            <a:r>
              <a:rPr lang="fr-FR" sz="2800" dirty="0" err="1" smtClean="0"/>
              <a:t>sequence</a:t>
            </a:r>
            <a:r>
              <a:rPr lang="fr-FR" sz="2800" dirty="0" smtClean="0"/>
              <a:t>)</a:t>
            </a:r>
          </a:p>
          <a:p>
            <a:r>
              <a:rPr lang="fr-FR" sz="2800" dirty="0" err="1" smtClean="0"/>
              <a:t>Statistical</a:t>
            </a:r>
            <a:r>
              <a:rPr lang="fr-FR" sz="2800" dirty="0" smtClean="0"/>
              <a:t>/Thermal </a:t>
            </a:r>
            <a:r>
              <a:rPr lang="fr-FR" sz="2800" dirty="0" err="1" smtClean="0"/>
              <a:t>Physics</a:t>
            </a:r>
            <a:r>
              <a:rPr lang="fr-FR" sz="2800" dirty="0" smtClean="0"/>
              <a:t> (2 sets)</a:t>
            </a:r>
          </a:p>
          <a:p>
            <a:r>
              <a:rPr lang="en-US" sz="2800" dirty="0" smtClean="0"/>
              <a:t>Intermediate Mechanics (2 sets)</a:t>
            </a:r>
          </a:p>
          <a:p>
            <a:r>
              <a:rPr lang="en-US" sz="2800" dirty="0" smtClean="0"/>
              <a:t>Modern Physics, Quantum Mechanics</a:t>
            </a:r>
          </a:p>
          <a:p>
            <a:r>
              <a:rPr lang="en-US" sz="2800" dirty="0" smtClean="0"/>
              <a:t>Intermediate E&amp;M (2 semester sequence)</a:t>
            </a:r>
          </a:p>
          <a:p>
            <a:r>
              <a:rPr lang="en-US" sz="2800" dirty="0" smtClean="0"/>
              <a:t>Mathematical Methods</a:t>
            </a:r>
          </a:p>
          <a:p>
            <a:r>
              <a:rPr lang="en-US" sz="2800" dirty="0" smtClean="0"/>
              <a:t>Optics, Intro Astronomy</a:t>
            </a:r>
          </a:p>
          <a:p>
            <a:r>
              <a:rPr lang="en-US" sz="2800" dirty="0" smtClean="0">
                <a:solidFill>
                  <a:srgbClr val="FF0000"/>
                </a:solidFill>
              </a:rPr>
              <a:t>Needed: Condensed matter, other specialties…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6/23/15</a:t>
            </a:r>
            <a:endParaRPr lang="en-US" dirty="0">
              <a:solidFill>
                <a:schemeClr val="tx1"/>
              </a:solidFill>
              <a:effectLst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New Faculty Workshop</a:t>
            </a:r>
            <a:endParaRPr lang="en-US">
              <a:solidFill>
                <a:schemeClr val="tx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3771686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6/23/15</a:t>
            </a:r>
            <a:endParaRPr lang="en-US" dirty="0">
              <a:solidFill>
                <a:schemeClr val="tx1"/>
              </a:solidFill>
              <a:effectLst/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New Faculty Workshop</a:t>
            </a:r>
            <a:endParaRPr lang="en-US">
              <a:solidFill>
                <a:schemeClr val="tx1"/>
              </a:solidFill>
              <a:effectLst/>
            </a:endParaRPr>
          </a:p>
        </p:txBody>
      </p:sp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457200"/>
            <a:ext cx="8534400" cy="609600"/>
          </a:xfrm>
        </p:spPr>
        <p:txBody>
          <a:bodyPr/>
          <a:lstStyle/>
          <a:p>
            <a:r>
              <a:rPr lang="en-US" sz="3600"/>
              <a:t>Choosing and using student responses</a:t>
            </a:r>
            <a:endParaRPr lang="en-US"/>
          </a:p>
        </p:txBody>
      </p:sp>
      <p:sp>
        <p:nvSpPr>
          <p:cNvPr id="24580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457200" y="1066800"/>
            <a:ext cx="8305800" cy="4953000"/>
          </a:xfrm>
          <a:noFill/>
          <a:ln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r>
              <a:rPr lang="en-US" dirty="0"/>
              <a:t>Always say something positive (see last example)</a:t>
            </a:r>
          </a:p>
          <a:p>
            <a:pPr lvl="1"/>
            <a:r>
              <a:rPr lang="en-US" dirty="0"/>
              <a:t>This is true, but what if something else occurs simultaneously…</a:t>
            </a:r>
          </a:p>
          <a:p>
            <a:pPr lvl="1"/>
            <a:r>
              <a:rPr lang="en-US" dirty="0"/>
              <a:t>This makes sense, but something is missing…</a:t>
            </a:r>
          </a:p>
          <a:p>
            <a:pPr lvl="1"/>
            <a:r>
              <a:rPr lang="en-US" dirty="0"/>
              <a:t>This is a great response… how would we know how much heat to add</a:t>
            </a:r>
            <a:r>
              <a:rPr lang="en-US" dirty="0" smtClean="0"/>
              <a:t>?</a:t>
            </a:r>
          </a:p>
          <a:p>
            <a:pPr lvl="1"/>
            <a:r>
              <a:rPr lang="en-US" dirty="0">
                <a:latin typeface="Times New Roman" charset="0"/>
              </a:rPr>
              <a:t>This is correct, but the reasoning </a:t>
            </a:r>
            <a:r>
              <a:rPr lang="en-US" dirty="0" smtClean="0">
                <a:latin typeface="Times New Roman" charset="0"/>
              </a:rPr>
              <a:t>isn’t </a:t>
            </a:r>
            <a:r>
              <a:rPr lang="en-US" dirty="0">
                <a:latin typeface="Times New Roman" charset="0"/>
              </a:rPr>
              <a:t>quite right…</a:t>
            </a:r>
            <a:endParaRPr lang="en-US" dirty="0"/>
          </a:p>
          <a:p>
            <a:pPr lvl="1"/>
            <a:r>
              <a:rPr lang="en-US" dirty="0">
                <a:latin typeface="Times New Roman" charset="0"/>
              </a:rPr>
              <a:t>This has a great beginning, but more could be added…</a:t>
            </a:r>
          </a:p>
          <a:p>
            <a:pPr marL="457200" lvl="1" indent="0">
              <a:buNone/>
            </a:pPr>
            <a:endParaRPr lang="en-US" sz="2000" dirty="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6/23/15</a:t>
            </a:r>
            <a:endParaRPr lang="en-US" dirty="0">
              <a:solidFill>
                <a:schemeClr val="tx1"/>
              </a:solidFill>
              <a:effectLst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New Faculty Workshop</a:t>
            </a:r>
            <a:endParaRPr lang="en-US">
              <a:solidFill>
                <a:schemeClr val="tx1"/>
              </a:solidFill>
              <a:effectLst/>
            </a:endParaRPr>
          </a:p>
        </p:txBody>
      </p:sp>
      <p:sp>
        <p:nvSpPr>
          <p:cNvPr id="737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Tips and Pitfalls</a:t>
            </a:r>
          </a:p>
        </p:txBody>
      </p:sp>
      <p:sp>
        <p:nvSpPr>
          <p:cNvPr id="737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219200"/>
            <a:ext cx="8001000" cy="48768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800" dirty="0"/>
              <a:t>Explain methods and purpose on first day</a:t>
            </a:r>
          </a:p>
          <a:p>
            <a:pPr>
              <a:lnSpc>
                <a:spcPct val="90000"/>
              </a:lnSpc>
            </a:pPr>
            <a:r>
              <a:rPr lang="en-US" sz="2800" dirty="0"/>
              <a:t>No need to review all responses before class; sample for </a:t>
            </a:r>
            <a:r>
              <a:rPr lang="ja-JP" altLang="en-US" sz="2800" dirty="0"/>
              <a:t>“</a:t>
            </a:r>
            <a:r>
              <a:rPr lang="en-US" sz="2800" dirty="0"/>
              <a:t>useful</a:t>
            </a:r>
            <a:r>
              <a:rPr lang="ja-JP" altLang="en-US" sz="2800" dirty="0"/>
              <a:t>”</a:t>
            </a:r>
            <a:r>
              <a:rPr lang="en-US" sz="2800" dirty="0"/>
              <a:t> quotes, grade later</a:t>
            </a:r>
          </a:p>
          <a:p>
            <a:pPr>
              <a:lnSpc>
                <a:spcPct val="90000"/>
              </a:lnSpc>
            </a:pPr>
            <a:r>
              <a:rPr lang="en-US" sz="2800" dirty="0"/>
              <a:t>Focus on students strengths, too, not just misconceptions and other problems.</a:t>
            </a:r>
          </a:p>
          <a:p>
            <a:pPr>
              <a:lnSpc>
                <a:spcPct val="90000"/>
              </a:lnSpc>
            </a:pPr>
            <a:r>
              <a:rPr lang="en-US" sz="2800" dirty="0"/>
              <a:t>Use answers from many students: not favorites.</a:t>
            </a:r>
          </a:p>
          <a:p>
            <a:pPr>
              <a:lnSpc>
                <a:spcPct val="90000"/>
              </a:lnSpc>
            </a:pPr>
            <a:r>
              <a:rPr lang="en-US" sz="2800" dirty="0"/>
              <a:t>Do not </a:t>
            </a:r>
            <a:r>
              <a:rPr lang="ja-JP" altLang="en-US" sz="2800" dirty="0"/>
              <a:t>“</a:t>
            </a:r>
            <a:r>
              <a:rPr lang="en-US" sz="2800" dirty="0"/>
              <a:t>isolate</a:t>
            </a:r>
            <a:r>
              <a:rPr lang="ja-JP" altLang="en-US" sz="2800" dirty="0"/>
              <a:t>”</a:t>
            </a:r>
            <a:r>
              <a:rPr lang="en-US" sz="2800" dirty="0"/>
              <a:t> w</a:t>
            </a:r>
            <a:r>
              <a:rPr lang="en-US" sz="2800" dirty="0" smtClean="0"/>
              <a:t>armups – use throughout session</a:t>
            </a:r>
            <a:endParaRPr lang="en-US" sz="2800" dirty="0"/>
          </a:p>
          <a:p>
            <a:pPr>
              <a:lnSpc>
                <a:spcPct val="90000"/>
              </a:lnSpc>
            </a:pPr>
            <a:r>
              <a:rPr lang="en-US" sz="2800" dirty="0"/>
              <a:t>Must be routine. Do not start/stop during semester</a:t>
            </a:r>
          </a:p>
          <a:p>
            <a:pPr>
              <a:lnSpc>
                <a:spcPct val="90000"/>
              </a:lnSpc>
            </a:pPr>
            <a:r>
              <a:rPr lang="en-US" sz="2800" dirty="0"/>
              <a:t>Upper level students can handle more </a:t>
            </a:r>
            <a:r>
              <a:rPr lang="ja-JP" altLang="en-US" sz="2800" dirty="0"/>
              <a:t>“</a:t>
            </a:r>
            <a:r>
              <a:rPr lang="en-US" sz="2800" dirty="0"/>
              <a:t>exploratory</a:t>
            </a:r>
            <a:r>
              <a:rPr lang="ja-JP" altLang="en-US" sz="2800" dirty="0"/>
              <a:t>”</a:t>
            </a:r>
            <a:r>
              <a:rPr lang="en-US" sz="2800" dirty="0"/>
              <a:t> questions, connections to </a:t>
            </a:r>
            <a:r>
              <a:rPr lang="en-US" sz="2800" dirty="0" smtClean="0"/>
              <a:t>prerequisites</a:t>
            </a:r>
          </a:p>
          <a:p>
            <a:pPr>
              <a:lnSpc>
                <a:spcPct val="90000"/>
              </a:lnSpc>
            </a:pPr>
            <a:r>
              <a:rPr lang="en-US" sz="2800" dirty="0" smtClean="0"/>
              <a:t>Faculty cedes some control!</a:t>
            </a:r>
            <a:endParaRPr lang="en-US" sz="2800" dirty="0"/>
          </a:p>
          <a:p>
            <a:pPr>
              <a:lnSpc>
                <a:spcPct val="90000"/>
              </a:lnSpc>
            </a:pPr>
            <a:endParaRPr lang="en-US" sz="2800" b="1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6/23/15</a:t>
            </a:r>
            <a:endParaRPr lang="en-US" dirty="0">
              <a:solidFill>
                <a:schemeClr val="tx1"/>
              </a:solidFill>
              <a:effectLst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New Faculty Workshop</a:t>
            </a:r>
            <a:endParaRPr lang="en-US">
              <a:solidFill>
                <a:schemeClr val="tx1"/>
              </a:solidFill>
              <a:effectLst/>
            </a:endParaRPr>
          </a:p>
        </p:txBody>
      </p:sp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Results</a:t>
            </a:r>
          </a:p>
        </p:txBody>
      </p:sp>
      <p:sp>
        <p:nvSpPr>
          <p:cNvPr id="17412" name="Rectangle 4"/>
          <p:cNvSpPr>
            <a:spLocks noChangeArrowheads="1"/>
          </p:cNvSpPr>
          <p:nvPr/>
        </p:nvSpPr>
        <p:spPr bwMode="auto">
          <a:xfrm>
            <a:off x="685800" y="1295400"/>
            <a:ext cx="7772400" cy="449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buFontTx/>
              <a:buChar char="•"/>
            </a:pPr>
            <a:r>
              <a:rPr lang="en-US" sz="3200">
                <a:solidFill>
                  <a:srgbClr val="E0DF0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charset="0"/>
              </a:rPr>
              <a:t>Students better prepared for class</a:t>
            </a:r>
          </a:p>
          <a:p>
            <a:pPr marL="742950" lvl="1" indent="-285750" eaLnBrk="1" hangingPunct="1">
              <a:spcBef>
                <a:spcPct val="20000"/>
              </a:spcBef>
              <a:buFontTx/>
              <a:buChar char="–"/>
            </a:pPr>
            <a:r>
              <a:rPr lang="en-US" sz="2800">
                <a:solidFill>
                  <a:srgbClr val="2FBD05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charset="0"/>
              </a:rPr>
              <a:t>Familiar with jargon</a:t>
            </a:r>
          </a:p>
          <a:p>
            <a:pPr marL="742950" lvl="1" indent="-285750" eaLnBrk="1" hangingPunct="1">
              <a:spcBef>
                <a:spcPct val="20000"/>
              </a:spcBef>
              <a:buFontTx/>
              <a:buChar char="–"/>
            </a:pPr>
            <a:r>
              <a:rPr lang="en-US" sz="2800">
                <a:solidFill>
                  <a:srgbClr val="2FBD05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charset="0"/>
              </a:rPr>
              <a:t>Given thought to ideas</a:t>
            </a:r>
          </a:p>
          <a:p>
            <a:pPr marL="342900" indent="-342900" eaLnBrk="1" hangingPunct="1">
              <a:spcBef>
                <a:spcPct val="20000"/>
              </a:spcBef>
              <a:buFontTx/>
              <a:buChar char="•"/>
            </a:pPr>
            <a:r>
              <a:rPr lang="en-US" sz="3200">
                <a:solidFill>
                  <a:srgbClr val="E0DF0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charset="0"/>
              </a:rPr>
              <a:t>Faculty better prepared for students</a:t>
            </a:r>
          </a:p>
          <a:p>
            <a:pPr marL="742950" lvl="1" indent="-285750" eaLnBrk="1" hangingPunct="1">
              <a:spcBef>
                <a:spcPct val="20000"/>
              </a:spcBef>
              <a:buFontTx/>
              <a:buChar char="–"/>
            </a:pPr>
            <a:r>
              <a:rPr lang="en-US" sz="2800">
                <a:solidFill>
                  <a:srgbClr val="2FBD05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charset="0"/>
              </a:rPr>
              <a:t>Misconceptions identified</a:t>
            </a:r>
          </a:p>
          <a:p>
            <a:pPr marL="742950" lvl="1" indent="-285750" eaLnBrk="1" hangingPunct="1">
              <a:spcBef>
                <a:spcPct val="20000"/>
              </a:spcBef>
              <a:buFontTx/>
              <a:buChar char="–"/>
            </a:pPr>
            <a:r>
              <a:rPr lang="en-US" sz="2800">
                <a:solidFill>
                  <a:srgbClr val="2FBD05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charset="0"/>
              </a:rPr>
              <a:t>Just in time adjustment to coverage</a:t>
            </a:r>
          </a:p>
          <a:p>
            <a:pPr marL="342900" indent="-342900" eaLnBrk="1" hangingPunct="1">
              <a:spcBef>
                <a:spcPct val="20000"/>
              </a:spcBef>
              <a:buFontTx/>
              <a:buChar char="•"/>
            </a:pPr>
            <a:r>
              <a:rPr lang="en-US" sz="3200">
                <a:solidFill>
                  <a:srgbClr val="E0DF0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charset="0"/>
              </a:rPr>
              <a:t>Class time spent more productively</a:t>
            </a:r>
          </a:p>
          <a:p>
            <a:pPr marL="742950" lvl="1" indent="-285750" eaLnBrk="1" hangingPunct="1">
              <a:spcBef>
                <a:spcPct val="20000"/>
              </a:spcBef>
              <a:buFontTx/>
              <a:buChar char="–"/>
            </a:pPr>
            <a:r>
              <a:rPr lang="en-US" sz="2800">
                <a:solidFill>
                  <a:srgbClr val="2FBD05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charset="0"/>
              </a:rPr>
              <a:t>Students interact during class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6/23/15</a:t>
            </a:r>
            <a:endParaRPr lang="en-US" dirty="0">
              <a:solidFill>
                <a:schemeClr val="tx1"/>
              </a:solidFill>
              <a:effectLst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New Faculty Workshop</a:t>
            </a:r>
            <a:endParaRPr lang="en-US" dirty="0">
              <a:solidFill>
                <a:schemeClr val="tx1"/>
              </a:solidFill>
              <a:effectLst/>
            </a:endParaRPr>
          </a:p>
        </p:txBody>
      </p:sp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to get great student evaluations</a:t>
            </a:r>
            <a:endParaRPr lang="en-US" dirty="0"/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219200"/>
            <a:ext cx="8458200" cy="4800600"/>
          </a:xfrm>
        </p:spPr>
        <p:txBody>
          <a:bodyPr/>
          <a:lstStyle/>
          <a:p>
            <a:r>
              <a:rPr lang="en-US" dirty="0"/>
              <a:t>First five minutes are critical!</a:t>
            </a:r>
          </a:p>
          <a:p>
            <a:r>
              <a:rPr lang="en-US" dirty="0"/>
              <a:t>Be a leader—college is hard, and students look to you for motivation, don’t disappoint them.</a:t>
            </a:r>
          </a:p>
          <a:p>
            <a:r>
              <a:rPr lang="en-US" dirty="0"/>
              <a:t>Build a team—let students know that you and they are working towards a common goal.</a:t>
            </a:r>
          </a:p>
          <a:p>
            <a:r>
              <a:rPr lang="en-US" dirty="0" smtClean="0"/>
              <a:t>Earn trust—take time on the </a:t>
            </a:r>
            <a:r>
              <a:rPr lang="en-US" dirty="0"/>
              <a:t>first day of class to explain what you are doing and why.</a:t>
            </a:r>
          </a:p>
          <a:p>
            <a:r>
              <a:rPr lang="en-US" dirty="0" smtClean="0"/>
              <a:t>Hold </a:t>
            </a:r>
            <a:r>
              <a:rPr lang="en-US" dirty="0"/>
              <a:t>yourself and your students to high standards—if you work hard, they will too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31417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6/23/15</a:t>
            </a:r>
            <a:endParaRPr lang="en-US" dirty="0">
              <a:solidFill>
                <a:schemeClr val="tx1"/>
              </a:solidFill>
              <a:effectLst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New Faculty Workshop</a:t>
            </a:r>
            <a:endParaRPr lang="en-US">
              <a:solidFill>
                <a:schemeClr val="tx1"/>
              </a:solidFill>
              <a:effectLst/>
            </a:endParaRPr>
          </a:p>
        </p:txBody>
      </p:sp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Outline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Challenges </a:t>
            </a:r>
            <a:r>
              <a:rPr lang="en-US" dirty="0">
                <a:sym typeface="Wingdings" charset="0"/>
              </a:rPr>
              <a:t></a:t>
            </a:r>
            <a:endParaRPr lang="en-US" dirty="0"/>
          </a:p>
          <a:p>
            <a:r>
              <a:rPr lang="en-US" dirty="0"/>
              <a:t>Just-in-Time Teaching </a:t>
            </a:r>
            <a:r>
              <a:rPr lang="en-US" dirty="0">
                <a:sym typeface="Wingdings" charset="0"/>
              </a:rPr>
              <a:t></a:t>
            </a:r>
            <a:endParaRPr lang="en-US" dirty="0"/>
          </a:p>
          <a:p>
            <a:pPr lvl="1"/>
            <a:r>
              <a:rPr lang="en-US" dirty="0"/>
              <a:t>Background </a:t>
            </a:r>
            <a:r>
              <a:rPr lang="en-US" dirty="0">
                <a:sym typeface="Wingdings" charset="0"/>
              </a:rPr>
              <a:t></a:t>
            </a:r>
            <a:endParaRPr lang="en-US" dirty="0"/>
          </a:p>
          <a:p>
            <a:pPr lvl="1"/>
            <a:r>
              <a:rPr lang="en-US" dirty="0"/>
              <a:t>implementation </a:t>
            </a:r>
            <a:r>
              <a:rPr lang="en-US" dirty="0" smtClean="0">
                <a:sym typeface="Wingdings" charset="0"/>
              </a:rPr>
              <a:t></a:t>
            </a:r>
          </a:p>
          <a:p>
            <a:pPr lvl="1"/>
            <a:r>
              <a:rPr lang="en-US" dirty="0" smtClean="0"/>
              <a:t>Aside</a:t>
            </a:r>
            <a:r>
              <a:rPr lang="en-US" dirty="0"/>
              <a:t>: How to get great student </a:t>
            </a:r>
            <a:r>
              <a:rPr lang="en-US" dirty="0" smtClean="0"/>
              <a:t>evaluations </a:t>
            </a:r>
            <a:r>
              <a:rPr lang="en-US" dirty="0" smtClean="0">
                <a:sym typeface="Wingdings" charset="0"/>
              </a:rPr>
              <a:t></a:t>
            </a:r>
            <a:endParaRPr lang="en-US" dirty="0"/>
          </a:p>
          <a:p>
            <a:r>
              <a:rPr lang="en-US" dirty="0" smtClean="0"/>
              <a:t>Assessment</a:t>
            </a:r>
          </a:p>
          <a:p>
            <a:r>
              <a:rPr lang="en-US" dirty="0">
                <a:sym typeface="Wingdings" charset="0"/>
              </a:rPr>
              <a:t>Getting </a:t>
            </a:r>
            <a:r>
              <a:rPr lang="en-US" dirty="0" smtClean="0">
                <a:sym typeface="Wingdings" charset="0"/>
              </a:rPr>
              <a:t>started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6/23/15</a:t>
            </a:r>
            <a:endParaRPr lang="en-US" dirty="0">
              <a:solidFill>
                <a:schemeClr val="tx1"/>
              </a:solidFill>
              <a:effectLst/>
            </a:endParaRPr>
          </a:p>
        </p:txBody>
      </p:sp>
      <p:sp>
        <p:nvSpPr>
          <p:cNvPr id="42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New Faculty Workshop</a:t>
            </a:r>
            <a:endParaRPr lang="en-US">
              <a:solidFill>
                <a:schemeClr val="tx1"/>
              </a:solidFill>
              <a:effectLst/>
            </a:endParaRPr>
          </a:p>
        </p:txBody>
      </p:sp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Study Habits (N=155, biology)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219200"/>
            <a:ext cx="7772400" cy="1676400"/>
          </a:xfrm>
        </p:spPr>
        <p:txBody>
          <a:bodyPr/>
          <a:lstStyle/>
          <a:p>
            <a:pPr>
              <a:buFontTx/>
              <a:buNone/>
            </a:pPr>
            <a:r>
              <a:rPr lang="en-US" sz="3000"/>
              <a:t>Q1 Do the WarmUps help you stay caught up?</a:t>
            </a:r>
          </a:p>
          <a:p>
            <a:pPr>
              <a:buFontTx/>
              <a:buNone/>
            </a:pPr>
            <a:r>
              <a:rPr lang="en-US" sz="3000"/>
              <a:t>Q2 Do you </a:t>
            </a:r>
            <a:r>
              <a:rPr lang="ja-JP" altLang="en-US" sz="3000"/>
              <a:t>“</a:t>
            </a:r>
            <a:r>
              <a:rPr lang="en-US" sz="3000"/>
              <a:t>Cram</a:t>
            </a:r>
            <a:r>
              <a:rPr lang="ja-JP" altLang="en-US" sz="3000"/>
              <a:t>”</a:t>
            </a:r>
            <a:r>
              <a:rPr lang="en-US" sz="3000"/>
              <a:t> before tests in this course?</a:t>
            </a:r>
          </a:p>
          <a:p>
            <a:pPr>
              <a:buFontTx/>
              <a:buNone/>
            </a:pPr>
            <a:r>
              <a:rPr lang="en-US" sz="3000"/>
              <a:t>Q3 Do you </a:t>
            </a:r>
            <a:r>
              <a:rPr lang="ja-JP" altLang="en-US" sz="3000"/>
              <a:t>“</a:t>
            </a:r>
            <a:r>
              <a:rPr lang="en-US" sz="3000"/>
              <a:t>Cram</a:t>
            </a:r>
            <a:r>
              <a:rPr lang="ja-JP" altLang="en-US" sz="3000"/>
              <a:t>”</a:t>
            </a:r>
            <a:r>
              <a:rPr lang="en-US" sz="3000"/>
              <a:t> in your other courses?</a:t>
            </a:r>
            <a:endParaRPr lang="en-US" sz="3400"/>
          </a:p>
        </p:txBody>
      </p:sp>
      <p:graphicFrame>
        <p:nvGraphicFramePr>
          <p:cNvPr id="28759" name="Group 87"/>
          <p:cNvGraphicFramePr>
            <a:graphicFrameLocks noGrp="1"/>
          </p:cNvGraphicFramePr>
          <p:nvPr/>
        </p:nvGraphicFramePr>
        <p:xfrm>
          <a:off x="1447800" y="2971800"/>
          <a:ext cx="6096000" cy="3124200"/>
        </p:xfrm>
        <a:graphic>
          <a:graphicData uri="http://schemas.openxmlformats.org/drawingml/2006/table">
            <a:tbl>
              <a:tblPr/>
              <a:tblGrid>
                <a:gridCol w="2057400"/>
                <a:gridCol w="1371600"/>
                <a:gridCol w="1371600"/>
                <a:gridCol w="1295400"/>
              </a:tblGrid>
              <a:tr h="5207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charset="0"/>
                          <a:ea typeface="ＭＳ Ｐゴシック" charset="0"/>
                          <a:cs typeface="ＭＳ Ｐゴシック" charset="0"/>
                        </a:rPr>
                        <a:t>1- Yes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charset="0"/>
                          <a:ea typeface="ＭＳ Ｐゴシック" charset="0"/>
                          <a:cs typeface="ＭＳ Ｐゴシック" charset="0"/>
                        </a:rPr>
                        <a:t>2- Yes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charset="0"/>
                          <a:ea typeface="ＭＳ Ｐゴシック" charset="0"/>
                          <a:cs typeface="ＭＳ Ｐゴシック" charset="0"/>
                        </a:rPr>
                        <a:t>3- Yes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207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ja-JP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charset="0"/>
                          <a:ea typeface="ＭＳ Ｐゴシック" charset="0"/>
                          <a:cs typeface="ＭＳ Ｐゴシック" charset="0"/>
                        </a:rPr>
                        <a:t>“</a:t>
                      </a: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charset="0"/>
                          <a:ea typeface="ＭＳ Ｐゴシック" charset="0"/>
                          <a:cs typeface="ＭＳ Ｐゴシック" charset="0"/>
                        </a:rPr>
                        <a:t>A</a:t>
                      </a:r>
                      <a:r>
                        <a:rPr kumimoji="0" lang="ja-JP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charset="0"/>
                          <a:ea typeface="ＭＳ Ｐゴシック" charset="0"/>
                          <a:cs typeface="ＭＳ Ｐゴシック" charset="0"/>
                        </a:rPr>
                        <a:t>”</a:t>
                      </a: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charset="0"/>
                          <a:ea typeface="ＭＳ Ｐゴシック" charset="0"/>
                          <a:cs typeface="ＭＳ Ｐゴシック" charset="0"/>
                        </a:rPr>
                        <a:t> students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charset="0"/>
                          <a:ea typeface="ＭＳ Ｐゴシック" charset="0"/>
                          <a:cs typeface="ＭＳ Ｐゴシック" charset="0"/>
                        </a:rPr>
                        <a:t>85%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charset="0"/>
                          <a:ea typeface="ＭＳ Ｐゴシック" charset="0"/>
                          <a:cs typeface="ＭＳ Ｐゴシック" charset="0"/>
                        </a:rPr>
                        <a:t>14%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charset="0"/>
                          <a:ea typeface="ＭＳ Ｐゴシック" charset="0"/>
                          <a:cs typeface="ＭＳ Ｐゴシック" charset="0"/>
                        </a:rPr>
                        <a:t>43%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207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ja-JP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charset="0"/>
                          <a:ea typeface="ＭＳ Ｐゴシック" charset="0"/>
                          <a:cs typeface="ＭＳ Ｐゴシック" charset="0"/>
                        </a:rPr>
                        <a:t>“</a:t>
                      </a: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charset="0"/>
                          <a:ea typeface="ＭＳ Ｐゴシック" charset="0"/>
                          <a:cs typeface="ＭＳ Ｐゴシック" charset="0"/>
                        </a:rPr>
                        <a:t>B</a:t>
                      </a:r>
                      <a:r>
                        <a:rPr kumimoji="0" lang="ja-JP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charset="0"/>
                          <a:ea typeface="ＭＳ Ｐゴシック" charset="0"/>
                          <a:cs typeface="ＭＳ Ｐゴシック" charset="0"/>
                        </a:rPr>
                        <a:t>”</a:t>
                      </a: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charset="0"/>
                          <a:ea typeface="ＭＳ Ｐゴシック" charset="0"/>
                          <a:cs typeface="ＭＳ Ｐゴシック" charset="0"/>
                        </a:rPr>
                        <a:t> students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charset="0"/>
                          <a:ea typeface="ＭＳ Ｐゴシック" charset="0"/>
                          <a:cs typeface="ＭＳ Ｐゴシック" charset="0"/>
                        </a:rPr>
                        <a:t>89 %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charset="0"/>
                          <a:ea typeface="ＭＳ Ｐゴシック" charset="0"/>
                          <a:cs typeface="ＭＳ Ｐゴシック" charset="0"/>
                        </a:rPr>
                        <a:t>39%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charset="0"/>
                          <a:ea typeface="ＭＳ Ｐゴシック" charset="0"/>
                          <a:cs typeface="ＭＳ Ｐゴシック" charset="0"/>
                        </a:rPr>
                        <a:t>61%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207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ja-JP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charset="0"/>
                          <a:ea typeface="ＭＳ Ｐゴシック" charset="0"/>
                          <a:cs typeface="ＭＳ Ｐゴシック" charset="0"/>
                        </a:rPr>
                        <a:t>“</a:t>
                      </a: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charset="0"/>
                          <a:ea typeface="ＭＳ Ｐゴシック" charset="0"/>
                          <a:cs typeface="ＭＳ Ｐゴシック" charset="0"/>
                        </a:rPr>
                        <a:t>C</a:t>
                      </a:r>
                      <a:r>
                        <a:rPr kumimoji="0" lang="ja-JP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charset="0"/>
                          <a:ea typeface="ＭＳ Ｐゴシック" charset="0"/>
                          <a:cs typeface="ＭＳ Ｐゴシック" charset="0"/>
                        </a:rPr>
                        <a:t>”</a:t>
                      </a: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charset="0"/>
                          <a:ea typeface="ＭＳ Ｐゴシック" charset="0"/>
                          <a:cs typeface="ＭＳ Ｐゴシック" charset="0"/>
                        </a:rPr>
                        <a:t> students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charset="0"/>
                          <a:ea typeface="ＭＳ Ｐゴシック" charset="0"/>
                          <a:cs typeface="ＭＳ Ｐゴシック" charset="0"/>
                        </a:rPr>
                        <a:t>89%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charset="0"/>
                          <a:ea typeface="ＭＳ Ｐゴシック" charset="0"/>
                          <a:cs typeface="ＭＳ Ｐゴシック" charset="0"/>
                        </a:rPr>
                        <a:t>47%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charset="0"/>
                          <a:ea typeface="ＭＳ Ｐゴシック" charset="0"/>
                          <a:cs typeface="ＭＳ Ｐゴシック" charset="0"/>
                        </a:rPr>
                        <a:t>68%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207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ja-JP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charset="0"/>
                          <a:ea typeface="ＭＳ Ｐゴシック" charset="0"/>
                          <a:cs typeface="ＭＳ Ｐゴシック" charset="0"/>
                        </a:rPr>
                        <a:t>“</a:t>
                      </a: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charset="0"/>
                          <a:ea typeface="ＭＳ Ｐゴシック" charset="0"/>
                          <a:cs typeface="ＭＳ Ｐゴシック" charset="0"/>
                        </a:rPr>
                        <a:t>D</a:t>
                      </a:r>
                      <a:r>
                        <a:rPr kumimoji="0" lang="ja-JP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charset="0"/>
                          <a:ea typeface="ＭＳ Ｐゴシック" charset="0"/>
                          <a:cs typeface="ＭＳ Ｐゴシック" charset="0"/>
                        </a:rPr>
                        <a:t>”</a:t>
                      </a: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charset="0"/>
                          <a:ea typeface="ＭＳ Ｐゴシック" charset="0"/>
                          <a:cs typeface="ＭＳ Ｐゴシック" charset="0"/>
                        </a:rPr>
                        <a:t> students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charset="0"/>
                          <a:ea typeface="ＭＳ Ｐゴシック" charset="0"/>
                          <a:cs typeface="ＭＳ Ｐゴシック" charset="0"/>
                        </a:rPr>
                        <a:t>84%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charset="0"/>
                          <a:ea typeface="ＭＳ Ｐゴシック" charset="0"/>
                          <a:cs typeface="ＭＳ Ｐゴシック" charset="0"/>
                        </a:rPr>
                        <a:t>68%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charset="0"/>
                          <a:ea typeface="ＭＳ Ｐゴシック" charset="0"/>
                          <a:cs typeface="ＭＳ Ｐゴシック" charset="0"/>
                        </a:rPr>
                        <a:t>68%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207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ja-JP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charset="0"/>
                          <a:ea typeface="ＭＳ Ｐゴシック" charset="0"/>
                          <a:cs typeface="ＭＳ Ｐゴシック" charset="0"/>
                        </a:rPr>
                        <a:t>“</a:t>
                      </a: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charset="0"/>
                          <a:ea typeface="ＭＳ Ｐゴシック" charset="0"/>
                          <a:cs typeface="ＭＳ Ｐゴシック" charset="0"/>
                        </a:rPr>
                        <a:t>F</a:t>
                      </a:r>
                      <a:r>
                        <a:rPr kumimoji="0" lang="ja-JP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charset="0"/>
                          <a:ea typeface="ＭＳ Ｐゴシック" charset="0"/>
                          <a:cs typeface="ＭＳ Ｐゴシック" charset="0"/>
                        </a:rPr>
                        <a:t>”</a:t>
                      </a: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charset="0"/>
                          <a:ea typeface="ＭＳ Ｐゴシック" charset="0"/>
                          <a:cs typeface="ＭＳ Ｐゴシック" charset="0"/>
                        </a:rPr>
                        <a:t> students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charset="0"/>
                          <a:ea typeface="ＭＳ Ｐゴシック" charset="0"/>
                          <a:cs typeface="ＭＳ Ｐゴシック" charset="0"/>
                        </a:rPr>
                        <a:t>92%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charset="0"/>
                          <a:ea typeface="ＭＳ Ｐゴシック" charset="0"/>
                          <a:cs typeface="ＭＳ Ｐゴシック" charset="0"/>
                        </a:rPr>
                        <a:t>58%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charset="0"/>
                          <a:ea typeface="ＭＳ Ｐゴシック" charset="0"/>
                          <a:cs typeface="ＭＳ Ｐゴシック" charset="0"/>
                        </a:rPr>
                        <a:t>58%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6/23/15</a:t>
            </a:r>
            <a:endParaRPr lang="en-US" dirty="0">
              <a:solidFill>
                <a:schemeClr val="tx1"/>
              </a:solidFill>
              <a:effectLst/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New Faculty Workshop</a:t>
            </a:r>
            <a:endParaRPr lang="en-US">
              <a:solidFill>
                <a:schemeClr val="tx1"/>
              </a:solidFill>
              <a:effectLst/>
            </a:endParaRPr>
          </a:p>
        </p:txBody>
      </p:sp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457200"/>
          </a:xfrm>
        </p:spPr>
        <p:txBody>
          <a:bodyPr/>
          <a:lstStyle/>
          <a:p>
            <a:r>
              <a:rPr lang="en-US" sz="3600"/>
              <a:t>Retention (N~</a:t>
            </a:r>
            <a:r>
              <a:rPr lang="en-US" altLang="ja-JP" sz="3600">
                <a:latin typeface="Times" charset="0"/>
              </a:rPr>
              <a:t>8</a:t>
            </a:r>
            <a:r>
              <a:rPr lang="en-US" sz="3600"/>
              <a:t>0-150/semester)</a:t>
            </a:r>
          </a:p>
        </p:txBody>
      </p:sp>
      <p:pic>
        <p:nvPicPr>
          <p:cNvPr id="2970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39" r="11539"/>
          <a:stretch>
            <a:fillRect/>
          </a:stretch>
        </p:blipFill>
        <p:spPr bwMode="auto">
          <a:xfrm>
            <a:off x="381000" y="838200"/>
            <a:ext cx="8226425" cy="2466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29701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84" r="15384"/>
          <a:stretch>
            <a:fillRect/>
          </a:stretch>
        </p:blipFill>
        <p:spPr bwMode="auto">
          <a:xfrm>
            <a:off x="914400" y="3429000"/>
            <a:ext cx="7313613" cy="2878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6/23/15</a:t>
            </a:r>
            <a:endParaRPr lang="en-US" dirty="0">
              <a:solidFill>
                <a:schemeClr val="tx1"/>
              </a:solidFill>
              <a:effectLst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New Faculty Workshop</a:t>
            </a:r>
            <a:endParaRPr lang="en-US">
              <a:solidFill>
                <a:schemeClr val="tx1"/>
              </a:solidFill>
              <a:effectLst/>
            </a:endParaRPr>
          </a:p>
        </p:txBody>
      </p:sp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Cognitive (biology, N~200)</a:t>
            </a:r>
          </a:p>
        </p:txBody>
      </p:sp>
      <p:graphicFrame>
        <p:nvGraphicFramePr>
          <p:cNvPr id="30726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46753952"/>
              </p:ext>
            </p:extLst>
          </p:nvPr>
        </p:nvGraphicFramePr>
        <p:xfrm>
          <a:off x="1130647" y="1143001"/>
          <a:ext cx="7098953" cy="5257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81" name="Document" r:id="rId4" imgW="6108192" imgH="4523232" progId="Word.Document.8">
                  <p:embed/>
                </p:oleObj>
              </mc:Choice>
              <mc:Fallback>
                <p:oleObj name="Document" r:id="rId4" imgW="6108192" imgH="4523232" progId="Word.Document.8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30647" y="1143001"/>
                        <a:ext cx="7098953" cy="5257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6/23/15</a:t>
            </a:r>
            <a:endParaRPr lang="en-US" dirty="0">
              <a:solidFill>
                <a:schemeClr val="tx1"/>
              </a:solidFill>
              <a:effectLst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New Faculty Workshop</a:t>
            </a:r>
            <a:endParaRPr lang="en-US">
              <a:solidFill>
                <a:schemeClr val="tx1"/>
              </a:solidFill>
              <a:effectLst/>
            </a:endParaRPr>
          </a:p>
        </p:txBody>
      </p:sp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Affective (E&amp;M, N~60)</a:t>
            </a:r>
          </a:p>
        </p:txBody>
      </p:sp>
      <p:graphicFrame>
        <p:nvGraphicFramePr>
          <p:cNvPr id="31748" name="Object 4"/>
          <p:cNvGraphicFramePr>
            <a:graphicFrameLocks noChangeAspect="1"/>
          </p:cNvGraphicFramePr>
          <p:nvPr/>
        </p:nvGraphicFramePr>
        <p:xfrm>
          <a:off x="457200" y="1371600"/>
          <a:ext cx="8305800" cy="472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903" name="Document" r:id="rId4" imgW="6086856" imgH="2837688" progId="Word.Document.8">
                  <p:embed/>
                </p:oleObj>
              </mc:Choice>
              <mc:Fallback>
                <p:oleObj name="Document" r:id="rId4" imgW="6086856" imgH="2837688" progId="Word.Document.8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" y="1371600"/>
                        <a:ext cx="8305800" cy="4724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6/23/15</a:t>
            </a:r>
            <a:endParaRPr lang="en-US" dirty="0">
              <a:solidFill>
                <a:schemeClr val="tx1"/>
              </a:solidFill>
              <a:effectLst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New Faculty Workshop</a:t>
            </a:r>
            <a:endParaRPr lang="en-US">
              <a:solidFill>
                <a:schemeClr val="tx1"/>
              </a:solidFill>
              <a:effectLst/>
            </a:endParaRPr>
          </a:p>
        </p:txBody>
      </p:sp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Student Comments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1219200"/>
            <a:ext cx="8839200" cy="4876800"/>
          </a:xfrm>
        </p:spPr>
        <p:txBody>
          <a:bodyPr/>
          <a:lstStyle/>
          <a:p>
            <a:r>
              <a:rPr lang="ja-JP" altLang="en-US" sz="2700" dirty="0"/>
              <a:t>“</a:t>
            </a:r>
            <a:r>
              <a:rPr lang="en-US" sz="2700" dirty="0"/>
              <a:t>This was a fantastic course. It was the hardest course I</a:t>
            </a:r>
            <a:r>
              <a:rPr lang="ja-JP" altLang="en-US" sz="2700" dirty="0"/>
              <a:t>’</a:t>
            </a:r>
            <a:r>
              <a:rPr lang="en-US" sz="2700" dirty="0" err="1"/>
              <a:t>ve</a:t>
            </a:r>
            <a:r>
              <a:rPr lang="en-US" sz="2700" dirty="0"/>
              <a:t> taken yet, but also the most fun.</a:t>
            </a:r>
            <a:r>
              <a:rPr lang="ja-JP" altLang="en-US" sz="2700" dirty="0"/>
              <a:t>”</a:t>
            </a:r>
            <a:endParaRPr lang="en-US" sz="2700" dirty="0"/>
          </a:p>
          <a:p>
            <a:r>
              <a:rPr lang="en-US" sz="2700" dirty="0">
                <a:latin typeface="Times" charset="0"/>
              </a:rPr>
              <a:t>I think the </a:t>
            </a:r>
            <a:r>
              <a:rPr lang="en-US" sz="2700" dirty="0" err="1">
                <a:latin typeface="Times" charset="0"/>
              </a:rPr>
              <a:t>WarmUps</a:t>
            </a:r>
            <a:r>
              <a:rPr lang="en-US" sz="2700" dirty="0">
                <a:latin typeface="Times" charset="0"/>
              </a:rPr>
              <a:t> are a good idea because they give students a chance to think about the material prior to lecture.</a:t>
            </a:r>
            <a:endParaRPr lang="en-US" sz="2700" dirty="0"/>
          </a:p>
          <a:p>
            <a:r>
              <a:rPr lang="en-US" sz="2700" dirty="0"/>
              <a:t>"This course was very well structured. It was obvious that a lot of time was spent in preparation for it.</a:t>
            </a:r>
            <a:r>
              <a:rPr lang="ja-JP" altLang="en-US" sz="2700" dirty="0"/>
              <a:t>”</a:t>
            </a:r>
            <a:endParaRPr lang="en-US" sz="2700" dirty="0"/>
          </a:p>
          <a:p>
            <a:r>
              <a:rPr lang="en-US" sz="2700" dirty="0"/>
              <a:t>"152 &amp; 251 have made me reach more than any courses I have taken.</a:t>
            </a:r>
            <a:r>
              <a:rPr lang="ja-JP" altLang="en-US" sz="2700" dirty="0"/>
              <a:t>”</a:t>
            </a:r>
            <a:endParaRPr lang="en-US" sz="2700" dirty="0"/>
          </a:p>
          <a:p>
            <a:r>
              <a:rPr lang="en-US" sz="2700" dirty="0"/>
              <a:t>Don</a:t>
            </a:r>
            <a:r>
              <a:rPr lang="ja-JP" altLang="en-US" sz="2700" dirty="0"/>
              <a:t>’</a:t>
            </a:r>
            <a:r>
              <a:rPr lang="en-US" sz="2700" dirty="0"/>
              <a:t>t tell anyone, but I think I will greatly miss my physics class.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6/23/15</a:t>
            </a:r>
            <a:endParaRPr lang="en-US" dirty="0">
              <a:solidFill>
                <a:schemeClr val="tx1"/>
              </a:solidFill>
              <a:effectLst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New Faculty Workshop</a:t>
            </a:r>
            <a:endParaRPr lang="en-US">
              <a:solidFill>
                <a:schemeClr val="tx1"/>
              </a:solidFill>
              <a:effectLst/>
            </a:endParaRPr>
          </a:p>
        </p:txBody>
      </p:sp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Summary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JiTT is based on feedback between homework and classroom</a:t>
            </a:r>
          </a:p>
          <a:p>
            <a:r>
              <a:rPr lang="en-US"/>
              <a:t>WarmUp exercise: a pre-class, online reading quiz</a:t>
            </a:r>
          </a:p>
          <a:p>
            <a:r>
              <a:rPr lang="en-US"/>
              <a:t>Improved study habits, retention, content knowledge, morale. </a:t>
            </a:r>
          </a:p>
          <a:p>
            <a:r>
              <a:rPr lang="en-US"/>
              <a:t>Instructor knowledge of student difficulties</a:t>
            </a:r>
          </a:p>
          <a:p>
            <a:r>
              <a:rPr lang="en-US"/>
              <a:t>Easily adopted and adapted</a:t>
            </a:r>
          </a:p>
        </p:txBody>
      </p:sp>
    </p:spTree>
    <p:extLst>
      <p:ext uri="{BB962C8B-B14F-4D97-AF65-F5344CB8AC3E}">
        <p14:creationId xmlns:p14="http://schemas.microsoft.com/office/powerpoint/2010/main" val="25157684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6/23/15</a:t>
            </a:r>
            <a:endParaRPr lang="en-US" dirty="0">
              <a:solidFill>
                <a:schemeClr val="tx1"/>
              </a:solidFill>
              <a:effectLst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New Faculty Workshop</a:t>
            </a:r>
            <a:endParaRPr lang="en-US">
              <a:solidFill>
                <a:schemeClr val="tx1"/>
              </a:solidFill>
              <a:effectLst/>
            </a:endParaRPr>
          </a:p>
        </p:txBody>
      </p:sp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Outline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Challenges </a:t>
            </a:r>
            <a:r>
              <a:rPr lang="en-US" dirty="0">
                <a:sym typeface="Wingdings" charset="0"/>
              </a:rPr>
              <a:t></a:t>
            </a:r>
            <a:endParaRPr lang="en-US" dirty="0"/>
          </a:p>
          <a:p>
            <a:r>
              <a:rPr lang="en-US" dirty="0"/>
              <a:t>Just-in-Time Teaching </a:t>
            </a:r>
            <a:r>
              <a:rPr lang="en-US" dirty="0">
                <a:sym typeface="Wingdings" charset="0"/>
              </a:rPr>
              <a:t></a:t>
            </a:r>
            <a:endParaRPr lang="en-US" dirty="0"/>
          </a:p>
          <a:p>
            <a:pPr lvl="1"/>
            <a:r>
              <a:rPr lang="en-US" dirty="0"/>
              <a:t>Background </a:t>
            </a:r>
            <a:r>
              <a:rPr lang="en-US" dirty="0">
                <a:sym typeface="Wingdings" charset="0"/>
              </a:rPr>
              <a:t></a:t>
            </a:r>
            <a:endParaRPr lang="en-US" dirty="0"/>
          </a:p>
          <a:p>
            <a:pPr lvl="1"/>
            <a:r>
              <a:rPr lang="en-US" dirty="0"/>
              <a:t>implementation </a:t>
            </a:r>
            <a:r>
              <a:rPr lang="en-US" dirty="0" smtClean="0">
                <a:sym typeface="Wingdings" charset="0"/>
              </a:rPr>
              <a:t></a:t>
            </a:r>
          </a:p>
          <a:p>
            <a:pPr lvl="1"/>
            <a:r>
              <a:rPr lang="en-US" dirty="0" smtClean="0"/>
              <a:t>Aside</a:t>
            </a:r>
            <a:r>
              <a:rPr lang="en-US" dirty="0"/>
              <a:t>: How to get great student </a:t>
            </a:r>
            <a:r>
              <a:rPr lang="en-US" dirty="0" smtClean="0"/>
              <a:t>evaluations </a:t>
            </a:r>
            <a:r>
              <a:rPr lang="en-US" dirty="0" smtClean="0">
                <a:sym typeface="Wingdings" charset="0"/>
              </a:rPr>
              <a:t></a:t>
            </a:r>
            <a:endParaRPr lang="en-US" dirty="0"/>
          </a:p>
          <a:p>
            <a:r>
              <a:rPr lang="en-US" dirty="0" smtClean="0"/>
              <a:t>Assessment </a:t>
            </a:r>
            <a:r>
              <a:rPr lang="en-US" dirty="0" smtClean="0">
                <a:sym typeface="Wingdings" charset="0"/>
              </a:rPr>
              <a:t></a:t>
            </a:r>
          </a:p>
          <a:p>
            <a:r>
              <a:rPr lang="en-US" dirty="0" smtClean="0">
                <a:sym typeface="Wingdings" charset="0"/>
              </a:rPr>
              <a:t>Getting started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06878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6/23/15</a:t>
            </a:r>
            <a:endParaRPr lang="en-US" dirty="0">
              <a:solidFill>
                <a:schemeClr val="tx1"/>
              </a:solidFill>
              <a:effectLst/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New Faculty Workshop</a:t>
            </a:r>
            <a:endParaRPr lang="en-US">
              <a:solidFill>
                <a:schemeClr val="tx1"/>
              </a:solidFill>
              <a:effectLst/>
            </a:endParaRPr>
          </a:p>
        </p:txBody>
      </p:sp>
      <p:sp>
        <p:nvSpPr>
          <p:cNvPr id="8601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924800" cy="838200"/>
          </a:xfrm>
        </p:spPr>
        <p:txBody>
          <a:bodyPr/>
          <a:lstStyle/>
          <a:p>
            <a:r>
              <a:rPr lang="en-US" dirty="0" smtClean="0"/>
              <a:t>Getting started:</a:t>
            </a:r>
            <a:endParaRPr lang="en-US" dirty="0"/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228600" y="1600200"/>
            <a:ext cx="8686800" cy="419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rgbClr val="E0DF0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rgbClr val="2FBD05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r>
              <a:rPr lang="en-US" b="1" dirty="0" smtClean="0"/>
              <a:t>Write one question, to be part of one assignment, right now!</a:t>
            </a:r>
          </a:p>
          <a:p>
            <a:r>
              <a:rPr lang="en-US" b="1" dirty="0" smtClean="0"/>
              <a:t>Later, use the handout to start developing a warmup exercise for the course you are most likely to teach next fall.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6/23/15</a:t>
            </a:r>
            <a:endParaRPr lang="en-US" dirty="0">
              <a:solidFill>
                <a:schemeClr val="tx1"/>
              </a:solidFill>
              <a:effectLst/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New Faculty Workshop</a:t>
            </a:r>
            <a:endParaRPr lang="en-US">
              <a:solidFill>
                <a:schemeClr val="tx1"/>
              </a:solidFill>
              <a:effectLst/>
            </a:endParaRPr>
          </a:p>
        </p:txBody>
      </p:sp>
      <p:pic>
        <p:nvPicPr>
          <p:cNvPr id="4" name="Picture 3" descr="JiTT wordle.tif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2229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30250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smartPhysics</a:t>
            </a:r>
            <a:r>
              <a:rPr lang="en-US" dirty="0" smtClean="0"/>
              <a:t> checkpoint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6/23/15</a:t>
            </a:r>
            <a:endParaRPr lang="en-US" dirty="0">
              <a:solidFill>
                <a:schemeClr val="tx1"/>
              </a:solidFill>
              <a:effectLst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New Faculty Workshop</a:t>
            </a:r>
            <a:endParaRPr lang="en-US">
              <a:solidFill>
                <a:schemeClr val="tx1"/>
              </a:solidFill>
              <a:effectLst/>
            </a:endParaRPr>
          </a:p>
        </p:txBody>
      </p:sp>
      <p:sp>
        <p:nvSpPr>
          <p:cNvPr id="11" name="Content Placeholder 10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spcAft>
                <a:spcPts val="1000"/>
              </a:spcAft>
              <a:buNone/>
            </a:pPr>
            <a:r>
              <a:rPr lang="en-US" sz="2400" dirty="0" smtClean="0"/>
              <a:t>1. Two </a:t>
            </a:r>
            <a:r>
              <a:rPr lang="en-US" sz="2400" dirty="0"/>
              <a:t>equal, but opposite charges are placed on the x axis. The positive charge is placed at to the left of the origin and the negative charge is placed to the right, as shown in the </a:t>
            </a:r>
            <a:r>
              <a:rPr lang="en-US" sz="2400" dirty="0" smtClean="0"/>
              <a:t>figure. </a:t>
            </a:r>
            <a:r>
              <a:rPr lang="en-US" sz="2400" dirty="0"/>
              <a:t>What is the direction of the electric field at point A</a:t>
            </a:r>
            <a:r>
              <a:rPr lang="en-US" sz="2400" dirty="0" smtClean="0"/>
              <a:t>?</a:t>
            </a:r>
          </a:p>
          <a:p>
            <a:pPr marL="0" indent="0">
              <a:spcBef>
                <a:spcPts val="0"/>
              </a:spcBef>
              <a:spcAft>
                <a:spcPts val="1000"/>
              </a:spcAft>
              <a:buNone/>
              <a:tabLst>
                <a:tab pos="1314450" algn="l"/>
                <a:tab pos="2913063" algn="l"/>
              </a:tabLst>
            </a:pPr>
            <a:r>
              <a:rPr lang="en-US" sz="2400" dirty="0"/>
              <a:t>a</a:t>
            </a:r>
            <a:r>
              <a:rPr lang="en-US" sz="2400" dirty="0" smtClean="0"/>
              <a:t>) up	b) down	c) left		d) right		e) zero</a:t>
            </a:r>
          </a:p>
          <a:p>
            <a:pPr marL="0" indent="0">
              <a:spcBef>
                <a:spcPts val="0"/>
              </a:spcBef>
              <a:spcAft>
                <a:spcPts val="1000"/>
              </a:spcAft>
              <a:buNone/>
              <a:tabLst>
                <a:tab pos="1314450" algn="l"/>
                <a:tab pos="2913063" algn="l"/>
              </a:tabLst>
            </a:pPr>
            <a:r>
              <a:rPr lang="en-US" sz="2400" dirty="0" smtClean="0"/>
              <a:t>2. Explain your reasoning</a:t>
            </a:r>
            <a:endParaRPr lang="en-US" sz="2400" dirty="0"/>
          </a:p>
        </p:txBody>
      </p:sp>
      <p:pic>
        <p:nvPicPr>
          <p:cNvPr id="13" name="Content Placeholder 7"/>
          <p:cNvPicPr>
            <a:picLocks noChangeAspect="1"/>
          </p:cNvPicPr>
          <p:nvPr/>
        </p:nvPicPr>
        <p:blipFill rotWithShape="1">
          <a:blip r:embed="rId2"/>
          <a:srcRect l="-1" t="-1215" r="1" b="-598"/>
          <a:stretch/>
        </p:blipFill>
        <p:spPr bwMode="auto">
          <a:xfrm>
            <a:off x="1981200" y="4038600"/>
            <a:ext cx="5410200" cy="21762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</p:pic>
    </p:spTree>
    <p:extLst>
      <p:ext uri="{BB962C8B-B14F-4D97-AF65-F5344CB8AC3E}">
        <p14:creationId xmlns:p14="http://schemas.microsoft.com/office/powerpoint/2010/main" val="23380574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smartPhysics</a:t>
            </a:r>
            <a:r>
              <a:rPr lang="en-US" dirty="0" smtClean="0"/>
              <a:t> output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219200"/>
            <a:ext cx="8458200" cy="4876800"/>
          </a:xfrm>
        </p:spPr>
        <p:txBody>
          <a:bodyPr anchor="t" anchorCtr="0"/>
          <a:lstStyle/>
          <a:p>
            <a:pPr marL="0" indent="0">
              <a:spcBef>
                <a:spcPts val="0"/>
              </a:spcBef>
              <a:buNone/>
            </a:pPr>
            <a:r>
              <a:rPr lang="fi-FI" sz="2000" b="1" dirty="0" smtClean="0"/>
              <a:t>Aaron (</a:t>
            </a:r>
            <a:r>
              <a:rPr lang="fi-FI" sz="2000" b="1" dirty="0" err="1" smtClean="0"/>
              <a:t>aaron@</a:t>
            </a:r>
            <a:r>
              <a:rPr lang="fi-FI" sz="2000" b="1" dirty="0" err="1"/>
              <a:t>iupui.edu</a:t>
            </a:r>
            <a:r>
              <a:rPr lang="fi-FI" sz="2000" b="1" dirty="0"/>
              <a:t>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b="1" dirty="0"/>
              <a:t>1) 4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b="1" dirty="0"/>
              <a:t>2) the field from Q+ points up and to the right, while Q- points down and to the right therefore when adding them together it points to the right.</a:t>
            </a:r>
          </a:p>
          <a:p>
            <a:pPr marL="0" indent="0">
              <a:spcBef>
                <a:spcPts val="0"/>
              </a:spcBef>
              <a:buNone/>
            </a:pPr>
            <a:r>
              <a:rPr lang="fi-FI" sz="2000" b="1" dirty="0" smtClean="0"/>
              <a:t>Beatrice (</a:t>
            </a:r>
            <a:r>
              <a:rPr lang="fi-FI" sz="2000" b="1" dirty="0" err="1" smtClean="0"/>
              <a:t>beatrice@iupui.edu</a:t>
            </a:r>
            <a:r>
              <a:rPr lang="fi-FI" sz="2000" b="1" dirty="0" smtClean="0"/>
              <a:t>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b="1" dirty="0" smtClean="0"/>
              <a:t>1) 4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b="1" dirty="0" smtClean="0"/>
              <a:t>2) point A is equidistant from each charge and they would therefore cancel out</a:t>
            </a:r>
          </a:p>
          <a:p>
            <a:pPr marL="0" indent="0">
              <a:spcBef>
                <a:spcPts val="0"/>
              </a:spcBef>
              <a:buNone/>
            </a:pPr>
            <a:r>
              <a:rPr lang="fi-FI" sz="2000" b="1" dirty="0" err="1" smtClean="0"/>
              <a:t>Ada</a:t>
            </a:r>
            <a:r>
              <a:rPr lang="fi-FI" sz="2000" b="1" dirty="0" smtClean="0"/>
              <a:t> </a:t>
            </a:r>
            <a:r>
              <a:rPr lang="fi-FI" sz="2000" b="1" dirty="0"/>
              <a:t>(</a:t>
            </a:r>
            <a:r>
              <a:rPr lang="fi-FI" sz="2000" b="1" dirty="0" err="1"/>
              <a:t>ada@iupui.edu</a:t>
            </a:r>
            <a:r>
              <a:rPr lang="fi-FI" sz="2000" b="1" dirty="0"/>
              <a:t>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b="1" dirty="0"/>
              <a:t>1) 2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b="1" dirty="0"/>
              <a:t>2) The charges will cancel out so the direction of the force will be down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b="1" dirty="0"/>
              <a:t>Ahmed </a:t>
            </a:r>
            <a:r>
              <a:rPr lang="de-DE" sz="2000" b="1" dirty="0"/>
              <a:t>(</a:t>
            </a:r>
            <a:r>
              <a:rPr lang="de-DE" sz="2000" b="1" dirty="0" err="1"/>
              <a:t>ahmed@imail.iu.edu</a:t>
            </a:r>
            <a:r>
              <a:rPr lang="de-DE" sz="2000" b="1" dirty="0"/>
              <a:t>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b="1" dirty="0"/>
              <a:t>1) 4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b="1" dirty="0"/>
              <a:t>2) the field is toward the negative charge and away from </a:t>
            </a:r>
            <a:r>
              <a:rPr lang="en-US" sz="2000" b="1" dirty="0" smtClean="0"/>
              <a:t>the </a:t>
            </a:r>
            <a:r>
              <a:rPr lang="en-US" sz="2000" b="1" dirty="0"/>
              <a:t>positive charge which makes the direction to the right</a:t>
            </a:r>
          </a:p>
          <a:p>
            <a:endParaRPr lang="en-US" sz="20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6/23/15</a:t>
            </a:r>
            <a:endParaRPr lang="en-US" dirty="0">
              <a:solidFill>
                <a:schemeClr val="tx1"/>
              </a:solidFill>
              <a:effectLst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New Faculty Workshop</a:t>
            </a:r>
            <a:endParaRPr lang="en-US">
              <a:solidFill>
                <a:schemeClr val="tx1"/>
              </a:solidFill>
              <a:effectLst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67400" y="76200"/>
            <a:ext cx="2336800" cy="175260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auto">
          <a:xfrm>
            <a:off x="457200" y="1295400"/>
            <a:ext cx="2895600" cy="304800"/>
          </a:xfrm>
          <a:prstGeom prst="rect">
            <a:avLst/>
          </a:prstGeom>
          <a:solidFill>
            <a:srgbClr val="0DE6EE">
              <a:alpha val="39000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" name="Rectangle 9"/>
          <p:cNvSpPr/>
          <p:nvPr/>
        </p:nvSpPr>
        <p:spPr bwMode="auto">
          <a:xfrm>
            <a:off x="457200" y="2514600"/>
            <a:ext cx="3352800" cy="304800"/>
          </a:xfrm>
          <a:prstGeom prst="rect">
            <a:avLst/>
          </a:prstGeom>
          <a:solidFill>
            <a:srgbClr val="0DE6EE">
              <a:alpha val="39000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1" name="Rectangle 10"/>
          <p:cNvSpPr/>
          <p:nvPr/>
        </p:nvSpPr>
        <p:spPr bwMode="auto">
          <a:xfrm>
            <a:off x="457200" y="3733800"/>
            <a:ext cx="2438400" cy="304800"/>
          </a:xfrm>
          <a:prstGeom prst="rect">
            <a:avLst/>
          </a:prstGeom>
          <a:solidFill>
            <a:srgbClr val="0DE6EE">
              <a:alpha val="39000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2" name="Rectangle 11"/>
          <p:cNvSpPr/>
          <p:nvPr/>
        </p:nvSpPr>
        <p:spPr bwMode="auto">
          <a:xfrm>
            <a:off x="457200" y="4648200"/>
            <a:ext cx="3429000" cy="304800"/>
          </a:xfrm>
          <a:prstGeom prst="rect">
            <a:avLst/>
          </a:prstGeom>
          <a:solidFill>
            <a:srgbClr val="0DE6EE">
              <a:alpha val="39000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11833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6/23/15</a:t>
            </a:r>
            <a:endParaRPr lang="en-US" dirty="0">
              <a:solidFill>
                <a:schemeClr val="tx1"/>
              </a:solidFill>
              <a:effectLst/>
            </a:endParaRP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New Faculty Workshop</a:t>
            </a:r>
            <a:endParaRPr lang="en-US">
              <a:solidFill>
                <a:schemeClr val="tx1"/>
              </a:solidFill>
              <a:effectLst/>
            </a:endParaRPr>
          </a:p>
        </p:txBody>
      </p:sp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381000"/>
            <a:ext cx="7772400" cy="762000"/>
          </a:xfrm>
        </p:spPr>
        <p:txBody>
          <a:bodyPr/>
          <a:lstStyle/>
          <a:p>
            <a:r>
              <a:rPr lang="en-US"/>
              <a:t>Chemistry example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219200"/>
            <a:ext cx="4800600" cy="2057400"/>
          </a:xfrm>
        </p:spPr>
        <p:txBody>
          <a:bodyPr/>
          <a:lstStyle/>
          <a:p>
            <a:pPr marL="0" indent="0">
              <a:lnSpc>
                <a:spcPct val="90000"/>
              </a:lnSpc>
              <a:buFontTx/>
              <a:buNone/>
            </a:pPr>
            <a:r>
              <a:rPr lang="en-US" sz="2600"/>
              <a:t>This picture depicts matter at the submicroscopic level. Describe what you see and take a guess as to what the identity of the substance is.</a:t>
            </a:r>
          </a:p>
        </p:txBody>
      </p:sp>
      <p:pic>
        <p:nvPicPr>
          <p:cNvPr id="266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1219200"/>
            <a:ext cx="3352800" cy="1757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26630" name="Rectangle 6"/>
          <p:cNvSpPr>
            <a:spLocks noChangeArrowheads="1"/>
          </p:cNvSpPr>
          <p:nvPr/>
        </p:nvSpPr>
        <p:spPr bwMode="auto">
          <a:xfrm>
            <a:off x="609600" y="3124200"/>
            <a:ext cx="7848600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742950" lvl="1" indent="-285750" eaLnBrk="1" hangingPunct="1">
              <a:spcBef>
                <a:spcPct val="20000"/>
              </a:spcBef>
              <a:buFontTx/>
              <a:buChar char="–"/>
            </a:pPr>
            <a:r>
              <a:rPr lang="ja-JP" altLang="en-US">
                <a:solidFill>
                  <a:srgbClr val="2FBD05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charset="0"/>
              </a:rPr>
              <a:t>“</a:t>
            </a:r>
            <a:r>
              <a:rPr lang="en-US">
                <a:solidFill>
                  <a:srgbClr val="2FBD05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charset="0"/>
              </a:rPr>
              <a:t>The particles are well spaced out so I would guess the substance to be a gas. The substance is a gas composed of 2 elements that are in an equal ratio.</a:t>
            </a:r>
            <a:r>
              <a:rPr lang="ja-JP" altLang="en-US">
                <a:solidFill>
                  <a:srgbClr val="2FBD05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charset="0"/>
              </a:rPr>
              <a:t>”</a:t>
            </a:r>
            <a:endParaRPr lang="en-US">
              <a:solidFill>
                <a:srgbClr val="2FBD05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charset="0"/>
            </a:endParaRPr>
          </a:p>
          <a:p>
            <a:pPr marL="742950" lvl="1" indent="-285750" eaLnBrk="1" hangingPunct="1">
              <a:spcBef>
                <a:spcPct val="20000"/>
              </a:spcBef>
              <a:buFontTx/>
              <a:buChar char="–"/>
            </a:pPr>
            <a:r>
              <a:rPr lang="ja-JP" altLang="en-US">
                <a:solidFill>
                  <a:srgbClr val="2FBD05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charset="0"/>
              </a:rPr>
              <a:t>“</a:t>
            </a:r>
            <a:r>
              <a:rPr lang="en-US">
                <a:solidFill>
                  <a:srgbClr val="2FBD05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charset="0"/>
              </a:rPr>
              <a:t>After reading Chapter 1 in the book I would guess that the substance is water in the form of a solid because the atoms are in order. However, I could be wrong because I think the atoms in a solid might be closer together.</a:t>
            </a:r>
            <a:r>
              <a:rPr lang="ja-JP" altLang="en-US">
                <a:solidFill>
                  <a:srgbClr val="2FBD05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charset="0"/>
              </a:rPr>
              <a:t>”</a:t>
            </a:r>
            <a:endParaRPr lang="en-US" sz="2800">
              <a:solidFill>
                <a:srgbClr val="2FBD05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48186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30" grpId="0" build="allAtOnce"/>
    </p:bldLst>
  </p:timing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Times New Roman"/>
        <a:ea typeface="ＭＳ Ｐゴシック"/>
        <a:cs typeface="ＭＳ Ｐゴシック"/>
      </a:majorFont>
      <a:minorFont>
        <a:latin typeface="Times New Roman"/>
        <a:ea typeface="ＭＳ Ｐゴシック"/>
        <a:cs typeface="ＭＳ Ｐゴシック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ＭＳ Ｐゴシック" charset="0"/>
            <a:cs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ＭＳ Ｐゴシック" charset="0"/>
            <a:cs typeface="ＭＳ Ｐゴシック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6428</TotalTime>
  <Words>2534</Words>
  <Application>Microsoft Macintosh PowerPoint</Application>
  <PresentationFormat>On-screen Show (4:3)</PresentationFormat>
  <Paragraphs>344</Paragraphs>
  <Slides>38</Slides>
  <Notes>32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40" baseType="lpstr">
      <vt:lpstr>Blank Presentation</vt:lpstr>
      <vt:lpstr>Document</vt:lpstr>
      <vt:lpstr>How to get your Students to Prepare for Every Class</vt:lpstr>
      <vt:lpstr>A few of your comments</vt:lpstr>
      <vt:lpstr>Outline</vt:lpstr>
      <vt:lpstr>How did you decide how to teach?</vt:lpstr>
      <vt:lpstr>Danger of using “own experience”</vt:lpstr>
      <vt:lpstr>How Else?</vt:lpstr>
      <vt:lpstr>Digression</vt:lpstr>
      <vt:lpstr>One solution: Active learning</vt:lpstr>
      <vt:lpstr>Outline</vt:lpstr>
      <vt:lpstr>The (original) settings</vt:lpstr>
      <vt:lpstr>What is JiTT?</vt:lpstr>
      <vt:lpstr>What is JiTT?</vt:lpstr>
      <vt:lpstr>What is JiTT?</vt:lpstr>
      <vt:lpstr>What is important about JiTT?</vt:lpstr>
      <vt:lpstr>Just-in-Time Teaching (JiTT)</vt:lpstr>
      <vt:lpstr>Just-in-Time Teaching</vt:lpstr>
      <vt:lpstr>Another Digression</vt:lpstr>
      <vt:lpstr>Example</vt:lpstr>
      <vt:lpstr>What makes a good Warmup?</vt:lpstr>
      <vt:lpstr>What makes a good WarmUp?</vt:lpstr>
      <vt:lpstr>Online archive of Warmup exercises</vt:lpstr>
      <vt:lpstr>Choosing and using student responses</vt:lpstr>
      <vt:lpstr>Tips and Pitfalls</vt:lpstr>
      <vt:lpstr>Results</vt:lpstr>
      <vt:lpstr>How to get great student evaluations</vt:lpstr>
      <vt:lpstr>Outline</vt:lpstr>
      <vt:lpstr>Study Habits (N=155, biology)</vt:lpstr>
      <vt:lpstr>Retention (N~80-150/semester)</vt:lpstr>
      <vt:lpstr>Cognitive (biology, N~200)</vt:lpstr>
      <vt:lpstr>Affective (E&amp;M, N~60)</vt:lpstr>
      <vt:lpstr>Student Comments</vt:lpstr>
      <vt:lpstr>Summary</vt:lpstr>
      <vt:lpstr>Outline</vt:lpstr>
      <vt:lpstr>Getting started:</vt:lpstr>
      <vt:lpstr>PowerPoint Presentation</vt:lpstr>
      <vt:lpstr>smartPhysics checkpoint</vt:lpstr>
      <vt:lpstr>smartPhysics output</vt:lpstr>
      <vt:lpstr>Chemistry example</vt:lpstr>
    </vt:vector>
  </TitlesOfParts>
  <Company>A Gavrin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How to get your Students to Prepare for Every Class</dc:title>
  <dc:creator>A Gavrin</dc:creator>
  <cp:lastModifiedBy>Andy Gavrin</cp:lastModifiedBy>
  <cp:revision>216</cp:revision>
  <dcterms:created xsi:type="dcterms:W3CDTF">2009-11-09T16:04:44Z</dcterms:created>
  <dcterms:modified xsi:type="dcterms:W3CDTF">2015-06-23T18:01:49Z</dcterms:modified>
</cp:coreProperties>
</file>