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embeddings/oleObject1.bin" ContentType="application/vnd.openxmlformats-officedocument.oleObject"/>
  <Override PartName="/ppt/notesSlides/notesSlide25.xml" ContentType="application/vnd.openxmlformats-officedocument.presentationml.notesSlide+xml"/>
  <Override PartName="/ppt/embeddings/oleObject2.bin" ContentType="application/vnd.openxmlformats-officedocument.oleObject"/>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307" r:id="rId2"/>
    <p:sldId id="300" r:id="rId3"/>
    <p:sldId id="257" r:id="rId4"/>
    <p:sldId id="258" r:id="rId5"/>
    <p:sldId id="315" r:id="rId6"/>
    <p:sldId id="317" r:id="rId7"/>
    <p:sldId id="291" r:id="rId8"/>
    <p:sldId id="290" r:id="rId9"/>
    <p:sldId id="276" r:id="rId10"/>
    <p:sldId id="293" r:id="rId11"/>
    <p:sldId id="306" r:id="rId12"/>
    <p:sldId id="286" r:id="rId13"/>
    <p:sldId id="271" r:id="rId14"/>
    <p:sldId id="269" r:id="rId15"/>
    <p:sldId id="294" r:id="rId16"/>
    <p:sldId id="273" r:id="rId17"/>
    <p:sldId id="272" r:id="rId18"/>
    <p:sldId id="277" r:id="rId19"/>
    <p:sldId id="292" r:id="rId20"/>
    <p:sldId id="301" r:id="rId21"/>
    <p:sldId id="302" r:id="rId22"/>
    <p:sldId id="308" r:id="rId23"/>
    <p:sldId id="318" r:id="rId24"/>
    <p:sldId id="319" r:id="rId25"/>
    <p:sldId id="270" r:id="rId26"/>
    <p:sldId id="305" r:id="rId27"/>
    <p:sldId id="284" r:id="rId28"/>
    <p:sldId id="279" r:id="rId29"/>
    <p:sldId id="280" r:id="rId30"/>
    <p:sldId id="281" r:id="rId31"/>
    <p:sldId id="282" r:id="rId32"/>
    <p:sldId id="283" r:id="rId33"/>
    <p:sldId id="311" r:id="rId34"/>
    <p:sldId id="312" r:id="rId35"/>
    <p:sldId id="299" r:id="rId36"/>
    <p:sldId id="314" r:id="rId37"/>
    <p:sldId id="313" r:id="rId3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DEB"/>
    <a:srgbClr val="0DE6EE"/>
    <a:srgbClr val="0386D3"/>
    <a:srgbClr val="2FBD05"/>
    <a:srgbClr val="E0DF02"/>
    <a:srgbClr val="0CBAC0"/>
    <a:srgbClr val="E0CA0C"/>
    <a:srgbClr val="E057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77" autoAdjust="0"/>
    <p:restoredTop sz="90929"/>
  </p:normalViewPr>
  <p:slideViewPr>
    <p:cSldViewPr>
      <p:cViewPr varScale="1">
        <p:scale>
          <a:sx n="88" d="100"/>
          <a:sy n="88" d="100"/>
        </p:scale>
        <p:origin x="-48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95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F2618DD9-8107-F34C-924F-121D92131E2A}" type="slidenum">
              <a:rPr lang="en-US"/>
              <a:pPr/>
              <a:t>‹#›</a:t>
            </a:fld>
            <a:endParaRPr lang="en-US"/>
          </a:p>
        </p:txBody>
      </p:sp>
    </p:spTree>
    <p:extLst>
      <p:ext uri="{BB962C8B-B14F-4D97-AF65-F5344CB8AC3E}">
        <p14:creationId xmlns:p14="http://schemas.microsoft.com/office/powerpoint/2010/main" val="20358247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B5D73B-BD73-6746-9EEF-1F59FE84B2C1}" type="slidenum">
              <a:rPr lang="en-US"/>
              <a:pPr/>
              <a:t>1</a:t>
            </a:fld>
            <a:endParaRPr lang="en-US"/>
          </a:p>
        </p:txBody>
      </p:sp>
      <p:sp>
        <p:nvSpPr>
          <p:cNvPr id="358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D0E2AB-38FC-E945-97A6-15598AD59B6F}" type="slidenum">
              <a:rPr lang="en-US"/>
              <a:pPr/>
              <a:t>2</a:t>
            </a:fld>
            <a:endParaRPr lang="en-US"/>
          </a:p>
        </p:txBody>
      </p:sp>
      <p:sp>
        <p:nvSpPr>
          <p:cNvPr id="880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80C15F-059F-E245-AE48-9267234A2205}" type="slidenum">
              <a:rPr lang="en-US"/>
              <a:pPr/>
              <a:t>3</a:t>
            </a:fld>
            <a:endParaRPr lang="en-US"/>
          </a:p>
        </p:txBody>
      </p:sp>
      <p:sp>
        <p:nvSpPr>
          <p:cNvPr id="368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6867" name="Rectangle 3"/>
          <p:cNvSpPr>
            <a:spLocks noGrp="1" noChangeArrowheads="1"/>
          </p:cNvSpPr>
          <p:nvPr>
            <p:ph type="body" idx="1"/>
          </p:nvPr>
        </p:nvSpPr>
        <p:spPr/>
        <p:txBody>
          <a:bodyPr/>
          <a:lstStyle/>
          <a:p>
            <a:r>
              <a:rPr lang="en-US"/>
              <a:t>Remark on web site, especially resources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343CBB-4C63-284D-A193-6EDE89DF6215}" type="slidenum">
              <a:rPr lang="en-US"/>
              <a:pPr/>
              <a:t>4</a:t>
            </a:fld>
            <a:endParaRPr lang="en-US"/>
          </a:p>
        </p:txBody>
      </p:sp>
      <p:sp>
        <p:nvSpPr>
          <p:cNvPr id="38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0DCB0A-A75F-8B4A-817F-B9FACF2AF080}" type="slidenum">
              <a:rPr lang="en-US"/>
              <a:pPr/>
              <a:t>7</a:t>
            </a:fld>
            <a:endParaRPr lang="en-US"/>
          </a:p>
        </p:txBody>
      </p:sp>
      <p:sp>
        <p:nvSpPr>
          <p:cNvPr id="76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10A49-2BDB-FD4D-9B22-302D73237EF6}" type="slidenum">
              <a:rPr lang="en-US"/>
              <a:pPr/>
              <a:t>8</a:t>
            </a:fld>
            <a:endParaRPr lang="en-US"/>
          </a:p>
        </p:txBody>
      </p:sp>
      <p:sp>
        <p:nvSpPr>
          <p:cNvPr id="77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A4FCBC-A3FA-5744-916E-EDEC4A338D72}" type="slidenum">
              <a:rPr lang="en-US"/>
              <a:pPr/>
              <a:t>9</a:t>
            </a:fld>
            <a:endParaRPr lang="en-US"/>
          </a:p>
        </p:txBody>
      </p:sp>
      <p:sp>
        <p:nvSpPr>
          <p:cNvPr id="481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34AE0-02AF-C141-BDE8-3682C5326BEC}" type="slidenum">
              <a:rPr lang="en-US"/>
              <a:pPr/>
              <a:t>10</a:t>
            </a:fld>
            <a:endParaRPr lang="en-US"/>
          </a:p>
        </p:txBody>
      </p:sp>
      <p:sp>
        <p:nvSpPr>
          <p:cNvPr id="78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194605-C5BF-CB4F-A5C0-5BFBD6A72AD3}" type="slidenum">
              <a:rPr lang="en-US"/>
              <a:pPr/>
              <a:t>11</a:t>
            </a:fld>
            <a:endParaRPr lang="en-US"/>
          </a:p>
        </p:txBody>
      </p:sp>
      <p:sp>
        <p:nvSpPr>
          <p:cNvPr id="40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43441-DC3D-C64A-8D41-471B98984D1E}" type="slidenum">
              <a:rPr lang="en-US"/>
              <a:pPr/>
              <a:t>12</a:t>
            </a:fld>
            <a:endParaRPr lang="en-US"/>
          </a:p>
        </p:txBody>
      </p:sp>
      <p:sp>
        <p:nvSpPr>
          <p:cNvPr id="64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F9F46D-B9DF-EE4A-B44C-4AC0FE8EBCD2}" type="slidenum">
              <a:rPr lang="en-US"/>
              <a:pPr/>
              <a:t>13</a:t>
            </a:fld>
            <a:endParaRPr lang="en-US"/>
          </a:p>
        </p:txBody>
      </p:sp>
      <p:sp>
        <p:nvSpPr>
          <p:cNvPr id="52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5F7195-9929-F645-B87E-748B9B2FA759}" type="slidenum">
              <a:rPr lang="en-US"/>
              <a:pPr/>
              <a:t>14</a:t>
            </a:fld>
            <a:endParaRPr lang="en-US"/>
          </a:p>
        </p:txBody>
      </p:sp>
      <p:sp>
        <p:nvSpPr>
          <p:cNvPr id="501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00D765-248C-DB4C-9F77-7D3DEEF839DB}" type="slidenum">
              <a:rPr lang="en-US"/>
              <a:pPr/>
              <a:t>15</a:t>
            </a:fld>
            <a:endParaRPr lang="en-US"/>
          </a:p>
        </p:txBody>
      </p:sp>
      <p:sp>
        <p:nvSpPr>
          <p:cNvPr id="7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51C94A-F045-0A42-A048-5B68E2F32842}" type="slidenum">
              <a:rPr lang="en-US"/>
              <a:pPr/>
              <a:t>16</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5ADA1E-2EEE-6D4A-BFBD-53200ED4B475}" type="slidenum">
              <a:rPr lang="en-US"/>
              <a:pPr/>
              <a:t>17</a:t>
            </a:fld>
            <a:endParaRPr lang="en-US"/>
          </a:p>
        </p:txBody>
      </p:sp>
      <p:sp>
        <p:nvSpPr>
          <p:cNvPr id="532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809A5C-8C8C-B94D-A8EC-6E523E30E5C7}" type="slidenum">
              <a:rPr lang="en-US"/>
              <a:pPr/>
              <a:t>18</a:t>
            </a:fld>
            <a:endParaRPr lang="en-US"/>
          </a:p>
        </p:txBody>
      </p:sp>
      <p:sp>
        <p:nvSpPr>
          <p:cNvPr id="2560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560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2DB745-A268-2D43-A944-6F9DC86DF53A}" type="slidenum">
              <a:rPr lang="en-US"/>
              <a:pPr/>
              <a:t>19</a:t>
            </a:fld>
            <a:endParaRPr lang="en-US"/>
          </a:p>
        </p:txBody>
      </p:sp>
      <p:sp>
        <p:nvSpPr>
          <p:cNvPr id="808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60DC79-75CD-3047-A15C-757C6AA3617E}" type="slidenum">
              <a:rPr lang="en-US"/>
              <a:pPr/>
              <a:t>20</a:t>
            </a:fld>
            <a:endParaRPr lang="en-US"/>
          </a:p>
        </p:txBody>
      </p:sp>
      <p:sp>
        <p:nvSpPr>
          <p:cNvPr id="94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37FA5-0A5E-E047-A40F-5FA5541063CA}" type="slidenum">
              <a:rPr lang="en-US"/>
              <a:pPr/>
              <a:t>25</a:t>
            </a:fld>
            <a:endParaRPr lang="en-US"/>
          </a:p>
        </p:txBody>
      </p:sp>
      <p:sp>
        <p:nvSpPr>
          <p:cNvPr id="512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159D03-5250-E14B-9385-AABDA8B5D6ED}" type="slidenum">
              <a:rPr lang="en-US"/>
              <a:pPr/>
              <a:t>26</a:t>
            </a:fld>
            <a:endParaRPr lang="en-US"/>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023C-CF0D-7949-ABF7-23B5FDD9A8E4}" type="slidenum">
              <a:rPr lang="en-US"/>
              <a:pPr/>
              <a:t>27</a:t>
            </a:fld>
            <a:endParaRPr lang="en-US"/>
          </a:p>
        </p:txBody>
      </p:sp>
      <p:sp>
        <p:nvSpPr>
          <p:cNvPr id="56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EA5085-574E-4647-B7C7-6AAE421E0420}" type="slidenum">
              <a:rPr lang="en-US"/>
              <a:pPr/>
              <a:t>28</a:t>
            </a:fld>
            <a:endParaRPr lang="en-US"/>
          </a:p>
        </p:txBody>
      </p:sp>
      <p:sp>
        <p:nvSpPr>
          <p:cNvPr id="57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4793F6-FA3B-0F40-BBE5-CCC77F8EB841}" type="slidenum">
              <a:rPr lang="en-US"/>
              <a:pPr/>
              <a:t>29</a:t>
            </a:fld>
            <a:endParaRPr lang="en-US"/>
          </a:p>
        </p:txBody>
      </p:sp>
      <p:sp>
        <p:nvSpPr>
          <p:cNvPr id="58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0E4AD-B36D-8E43-B88C-0A6AC34E057A}" type="slidenum">
              <a:rPr lang="en-US"/>
              <a:pPr/>
              <a:t>30</a:t>
            </a:fld>
            <a:endParaRPr lang="en-US"/>
          </a:p>
        </p:txBody>
      </p:sp>
      <p:sp>
        <p:nvSpPr>
          <p:cNvPr id="59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D0568E-CCA3-3243-B39A-AFFFE48F6038}" type="slidenum">
              <a:rPr lang="en-US"/>
              <a:pPr/>
              <a:t>31</a:t>
            </a:fld>
            <a:endParaRPr lang="en-US"/>
          </a:p>
        </p:txBody>
      </p:sp>
      <p:sp>
        <p:nvSpPr>
          <p:cNvPr id="60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2F01BD-0F02-BF4F-B2EC-E1BF534265A1}" type="slidenum">
              <a:rPr lang="en-US"/>
              <a:pPr/>
              <a:t>32</a:t>
            </a:fld>
            <a:endParaRPr lang="en-US"/>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023C-CF0D-7949-ABF7-23B5FDD9A8E4}" type="slidenum">
              <a:rPr lang="en-US"/>
              <a:pPr/>
              <a:t>33</a:t>
            </a:fld>
            <a:endParaRPr lang="en-US"/>
          </a:p>
        </p:txBody>
      </p:sp>
      <p:sp>
        <p:nvSpPr>
          <p:cNvPr id="56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D11BF1-07C9-6F4A-93BD-8FC12BED923E}" type="slidenum">
              <a:rPr lang="en-US"/>
              <a:pPr/>
              <a:t>34</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13CF94-B153-0D43-A61D-EF93871533E8}" type="slidenum">
              <a:rPr lang="en-US"/>
              <a:pPr/>
              <a:t>35</a:t>
            </a:fld>
            <a:endParaRPr lang="en-US"/>
          </a:p>
        </p:txBody>
      </p:sp>
      <p:sp>
        <p:nvSpPr>
          <p:cNvPr id="921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B5D73B-BD73-6746-9EEF-1F59FE84B2C1}" type="slidenum">
              <a:rPr lang="en-US"/>
              <a:pPr/>
              <a:t>36</a:t>
            </a:fld>
            <a:endParaRPr lang="en-US"/>
          </a:p>
        </p:txBody>
      </p:sp>
      <p:sp>
        <p:nvSpPr>
          <p:cNvPr id="358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E24D0B-7FAB-AA47-A530-853D17658E06}" type="slidenum">
              <a:rPr lang="en-US"/>
              <a:pPr/>
              <a:t>37</a:t>
            </a:fld>
            <a:endParaRPr lang="en-US"/>
          </a:p>
        </p:txBody>
      </p:sp>
      <p:sp>
        <p:nvSpPr>
          <p:cNvPr id="2765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76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r>
              <a:rPr lang="en-US" dirty="0" smtClean="0"/>
              <a:t>11/18/11</a:t>
            </a:r>
            <a:endParaRPr lang="en-US" dirty="0">
              <a:solidFill>
                <a:schemeClr val="tx1"/>
              </a:solidFill>
              <a:effectLst/>
            </a:endParaRPr>
          </a:p>
        </p:txBody>
      </p:sp>
      <p:sp>
        <p:nvSpPr>
          <p:cNvPr id="5" name="Footer Placeholder 4"/>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2903672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smtClean="0"/>
              <a:t>11/18/11</a:t>
            </a:r>
            <a:endParaRPr lang="en-US" dirty="0">
              <a:solidFill>
                <a:schemeClr val="tx1"/>
              </a:solidFill>
              <a:effectLst/>
            </a:endParaRPr>
          </a:p>
        </p:txBody>
      </p:sp>
      <p:sp>
        <p:nvSpPr>
          <p:cNvPr id="5" name="Footer Placeholder 4"/>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805517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5" name="Footer Placeholder 4"/>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2744814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6" name="Footer Placeholder 5"/>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2332495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8" name="Footer Placeholder 7"/>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92023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4" name="Footer Placeholder 3"/>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2477496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3" name="Footer Placeholder 2"/>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404594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6" name="Footer Placeholder 5"/>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1683148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6" name="Footer Placeholder 5"/>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143244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5" name="Footer Placeholder 4"/>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3928041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t>6/29/10</a:t>
            </a:r>
            <a:endParaRPr lang="en-US">
              <a:solidFill>
                <a:schemeClr val="tx1"/>
              </a:solidFill>
              <a:effectLst/>
            </a:endParaRPr>
          </a:p>
        </p:txBody>
      </p:sp>
      <p:sp>
        <p:nvSpPr>
          <p:cNvPr id="5" name="Footer Placeholder 4"/>
          <p:cNvSpPr>
            <a:spLocks noGrp="1"/>
          </p:cNvSpPr>
          <p:nvPr>
            <p:ph type="ftr" sz="quarter" idx="11"/>
          </p:nvPr>
        </p:nvSpPr>
        <p:spPr/>
        <p:txBody>
          <a:bodyPr/>
          <a:lstStyle>
            <a:lvl1pPr>
              <a:defRPr/>
            </a:lvl1pPr>
          </a:lstStyle>
          <a:p>
            <a:r>
              <a:rPr lang="en-US"/>
              <a:t>New Faculty Workshop</a:t>
            </a:r>
            <a:endParaRPr lang="en-US">
              <a:solidFill>
                <a:schemeClr val="tx1"/>
              </a:solidFill>
              <a:effectLst/>
            </a:endParaRPr>
          </a:p>
        </p:txBody>
      </p:sp>
    </p:spTree>
    <p:extLst>
      <p:ext uri="{BB962C8B-B14F-4D97-AF65-F5344CB8AC3E}">
        <p14:creationId xmlns:p14="http://schemas.microsoft.com/office/powerpoint/2010/main" val="36679253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127D0"/>
            </a:gs>
            <a:gs pos="100000">
              <a:srgbClr val="20216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19200"/>
            <a:ext cx="77724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solidFill>
                  <a:srgbClr val="0386D3"/>
                </a:solidFill>
                <a:effectLst>
                  <a:outerShdw blurRad="38100" dist="38100" dir="2700000" algn="tl">
                    <a:srgbClr val="000000"/>
                  </a:outerShdw>
                </a:effectLst>
              </a:defRPr>
            </a:lvl1pPr>
          </a:lstStyle>
          <a:p>
            <a:r>
              <a:rPr lang="en-US" dirty="0" smtClean="0"/>
              <a:t>4/6/13</a:t>
            </a:r>
            <a:endParaRPr lang="en-US" dirty="0">
              <a:solidFill>
                <a:schemeClr val="tx1"/>
              </a:solidFill>
              <a:effectLst/>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solidFill>
                  <a:srgbClr val="0386D3"/>
                </a:solidFill>
                <a:effectLst>
                  <a:outerShdw blurRad="38100" dist="38100" dir="2700000" algn="tl">
                    <a:srgbClr val="000000"/>
                  </a:outerShdw>
                </a:effectLst>
              </a:defRPr>
            </a:lvl1pPr>
          </a:lstStyle>
          <a:p>
            <a:r>
              <a:rPr lang="en-US" dirty="0" smtClean="0"/>
              <a:t>Experienced Faculty </a:t>
            </a:r>
            <a:r>
              <a:rPr lang="en-US" dirty="0"/>
              <a:t>Workshop</a:t>
            </a:r>
            <a:endParaRPr lang="en-US" dirty="0">
              <a:solidFill>
                <a:schemeClr val="tx1"/>
              </a:solidFill>
              <a:effectLst/>
            </a:endParaRPr>
          </a:p>
        </p:txBody>
      </p:sp>
      <p:sp>
        <p:nvSpPr>
          <p:cNvPr id="1032" name="Text Box 8"/>
          <p:cNvSpPr txBox="1">
            <a:spLocks noChangeArrowheads="1"/>
          </p:cNvSpPr>
          <p:nvPr userDrawn="1"/>
        </p:nvSpPr>
        <p:spPr bwMode="auto">
          <a:xfrm>
            <a:off x="7924800" y="6248400"/>
            <a:ext cx="5334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a:spcBef>
                <a:spcPct val="50000"/>
              </a:spcBef>
            </a:pPr>
            <a:fld id="{DD44BEE5-B1D1-FC4F-BFE2-456379DEEF7F}" type="slidenum">
              <a:rPr lang="en-US" sz="1400">
                <a:solidFill>
                  <a:srgbClr val="0386D3"/>
                </a:solidFill>
                <a:effectLst>
                  <a:outerShdw blurRad="38100" dist="38100" dir="2700000" algn="tl">
                    <a:srgbClr val="000000"/>
                  </a:outerShdw>
                </a:effectLst>
              </a:rPr>
              <a:pPr algn="r">
                <a:spcBef>
                  <a:spcPct val="50000"/>
                </a:spcBef>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rtl="0" fontAlgn="base">
        <a:spcBef>
          <a:spcPct val="0"/>
        </a:spcBef>
        <a:spcAft>
          <a:spcPct val="0"/>
        </a:spcAft>
        <a:defRPr sz="4000">
          <a:solidFill>
            <a:srgbClr val="EEEDEB"/>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2pPr>
      <a:lvl3pPr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3pPr>
      <a:lvl4pPr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4pPr>
      <a:lvl5pPr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5pPr>
      <a:lvl6pPr marL="457200"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6pPr>
      <a:lvl7pPr marL="914400"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7pPr>
      <a:lvl8pPr marL="1371600"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8pPr>
      <a:lvl9pPr marL="1828800" algn="l" rtl="0" fontAlgn="base">
        <a:spcBef>
          <a:spcPct val="0"/>
        </a:spcBef>
        <a:spcAft>
          <a:spcPct val="0"/>
        </a:spcAft>
        <a:defRPr sz="4000">
          <a:solidFill>
            <a:srgbClr val="EEEDEB"/>
          </a:solidFill>
          <a:effectLst>
            <a:outerShdw blurRad="38100" dist="38100" dir="2700000" algn="tl">
              <a:srgbClr val="000000"/>
            </a:outerShdw>
          </a:effectLst>
          <a:latin typeface="Times New Roman" charset="0"/>
          <a:ea typeface="ＭＳ Ｐゴシック" charset="0"/>
          <a:cs typeface="ＭＳ Ｐゴシック" charset="0"/>
        </a:defRPr>
      </a:lvl9pPr>
    </p:titleStyle>
    <p:bodyStyle>
      <a:lvl1pPr marL="342900" indent="-342900" algn="l" rtl="0" fontAlgn="base">
        <a:spcBef>
          <a:spcPct val="20000"/>
        </a:spcBef>
        <a:spcAft>
          <a:spcPct val="0"/>
        </a:spcAft>
        <a:buChar char="•"/>
        <a:defRPr sz="3200">
          <a:solidFill>
            <a:srgbClr val="E0DF02"/>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rgbClr val="2FBD05"/>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ebphysics.iupui.edu/warmup/physics_archive.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martphysics.com/smartphysics/default.aspx"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oleObject" Target="../embeddings/oleObject2.bin"/><Relationship Id="rId5"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7.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76400"/>
            <a:ext cx="7772400" cy="1295400"/>
          </a:xfrm>
        </p:spPr>
        <p:txBody>
          <a:bodyPr/>
          <a:lstStyle/>
          <a:p>
            <a:pPr algn="ctr"/>
            <a:r>
              <a:rPr lang="en-US" dirty="0"/>
              <a:t>How to get your Students to Prepare for Every Class</a:t>
            </a:r>
          </a:p>
        </p:txBody>
      </p:sp>
      <p:sp>
        <p:nvSpPr>
          <p:cNvPr id="2051" name="Rectangle 3"/>
          <p:cNvSpPr>
            <a:spLocks noGrp="1" noChangeArrowheads="1"/>
          </p:cNvSpPr>
          <p:nvPr>
            <p:ph type="subTitle" idx="1"/>
          </p:nvPr>
        </p:nvSpPr>
        <p:spPr>
          <a:xfrm>
            <a:off x="1371600" y="3200400"/>
            <a:ext cx="6400800" cy="1371600"/>
          </a:xfrm>
        </p:spPr>
        <p:txBody>
          <a:bodyPr/>
          <a:lstStyle/>
          <a:p>
            <a:r>
              <a:rPr lang="en-US"/>
              <a:t>Just-in-Time Teaching (JiTT)</a:t>
            </a:r>
          </a:p>
          <a:p>
            <a:r>
              <a:rPr lang="en-US" sz="2800">
                <a:solidFill>
                  <a:srgbClr val="2FBD05"/>
                </a:solidFill>
              </a:rPr>
              <a:t>A. Gavrin, IUPUI</a:t>
            </a:r>
            <a:endParaRPr lang="en-US"/>
          </a:p>
        </p:txBody>
      </p:sp>
      <p:sp>
        <p:nvSpPr>
          <p:cNvPr id="2052" name="Text Box 4"/>
          <p:cNvSpPr txBox="1">
            <a:spLocks noChangeArrowheads="1"/>
          </p:cNvSpPr>
          <p:nvPr/>
        </p:nvSpPr>
        <p:spPr bwMode="auto">
          <a:xfrm>
            <a:off x="685800" y="4572000"/>
            <a:ext cx="76962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dirty="0">
                <a:solidFill>
                  <a:schemeClr val="accent1"/>
                </a:solidFill>
              </a:rPr>
              <a:t>http://</a:t>
            </a:r>
            <a:r>
              <a:rPr lang="en-US" dirty="0" err="1">
                <a:solidFill>
                  <a:schemeClr val="accent1"/>
                </a:solidFill>
              </a:rPr>
              <a:t>webphysics.iupui.edu</a:t>
            </a:r>
            <a:r>
              <a:rPr lang="en-US" dirty="0" smtClean="0">
                <a:solidFill>
                  <a:schemeClr val="accent1"/>
                </a:solidFill>
              </a:rPr>
              <a:t>/efw_april13/</a:t>
            </a:r>
            <a:r>
              <a:rPr lang="en-US" dirty="0" err="1" smtClean="0">
                <a:solidFill>
                  <a:schemeClr val="accent1"/>
                </a:solidFill>
              </a:rPr>
              <a:t>index.html</a:t>
            </a:r>
            <a:endParaRPr lang="en-US" dirty="0"/>
          </a:p>
        </p:txBody>
      </p:sp>
    </p:spTree>
    <p:extLst>
      <p:ext uri="{BB962C8B-B14F-4D97-AF65-F5344CB8AC3E}">
        <p14:creationId xmlns:p14="http://schemas.microsoft.com/office/powerpoint/2010/main" val="22375576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85800" y="152400"/>
            <a:ext cx="7772400" cy="533400"/>
          </a:xfrm>
        </p:spPr>
        <p:txBody>
          <a:bodyPr/>
          <a:lstStyle/>
          <a:p>
            <a:r>
              <a:rPr lang="en-US" dirty="0"/>
              <a:t>A few of your comments</a:t>
            </a:r>
          </a:p>
        </p:txBody>
      </p:sp>
      <p:sp>
        <p:nvSpPr>
          <p:cNvPr id="87043" name="Rectangle 3"/>
          <p:cNvSpPr>
            <a:spLocks noGrp="1" noChangeArrowheads="1"/>
          </p:cNvSpPr>
          <p:nvPr>
            <p:ph type="body" idx="1"/>
          </p:nvPr>
        </p:nvSpPr>
        <p:spPr>
          <a:xfrm>
            <a:off x="228600" y="838200"/>
            <a:ext cx="8686800" cy="5181600"/>
          </a:xfrm>
        </p:spPr>
        <p:txBody>
          <a:bodyPr/>
          <a:lstStyle/>
          <a:p>
            <a:pPr>
              <a:spcBef>
                <a:spcPts val="1272"/>
              </a:spcBef>
            </a:pPr>
            <a:r>
              <a:rPr lang="en-US" sz="2800" dirty="0"/>
              <a:t>Bass1: Instead of just asking me to "go read about JITT", this exercise helped to guide my reading and get me thinking about the applications of JITT in the classroom.</a:t>
            </a:r>
          </a:p>
          <a:p>
            <a:pPr>
              <a:spcBef>
                <a:spcPts val="1272"/>
              </a:spcBef>
            </a:pPr>
            <a:r>
              <a:rPr lang="en-US" sz="2800" dirty="0" err="1"/>
              <a:t>JumpingJack</a:t>
            </a:r>
            <a:r>
              <a:rPr lang="en-US" sz="2800" dirty="0"/>
              <a:t>: Doing this sounds exhausting, and unlikely to be appreciated by the students…. It is a good idea, but not one that I would find easy to implement. </a:t>
            </a:r>
          </a:p>
          <a:p>
            <a:pPr>
              <a:spcBef>
                <a:spcPts val="1272"/>
              </a:spcBef>
            </a:pPr>
            <a:r>
              <a:rPr lang="pl-PL" sz="2800" dirty="0" err="1" smtClean="0"/>
              <a:t>quincy</a:t>
            </a:r>
            <a:r>
              <a:rPr lang="en-US" sz="2800" dirty="0"/>
              <a:t>: my experience with JiTT is that my "warm ups" are either too easy or too difficult…. I need some help in clearly understanding how to construct warm ups</a:t>
            </a:r>
            <a:r>
              <a:rPr lang="en-US" sz="2800" dirty="0" smtClean="0"/>
              <a:t>.</a:t>
            </a:r>
            <a:endParaRPr lang="en-US" sz="2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0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0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Outline</a:t>
            </a:r>
          </a:p>
        </p:txBody>
      </p:sp>
      <p:sp>
        <p:nvSpPr>
          <p:cNvPr id="4099" name="Rectangle 3"/>
          <p:cNvSpPr>
            <a:spLocks noGrp="1" noChangeArrowheads="1"/>
          </p:cNvSpPr>
          <p:nvPr>
            <p:ph type="body" idx="1"/>
          </p:nvPr>
        </p:nvSpPr>
        <p:spPr/>
        <p:txBody>
          <a:bodyPr/>
          <a:lstStyle/>
          <a:p>
            <a:r>
              <a:rPr lang="en-US" dirty="0" smtClean="0"/>
              <a:t>Introduction</a:t>
            </a:r>
            <a:endParaRPr lang="en-US" dirty="0"/>
          </a:p>
          <a:p>
            <a:r>
              <a:rPr lang="en-US" dirty="0"/>
              <a:t>Just-in-Time Teaching</a:t>
            </a:r>
          </a:p>
          <a:p>
            <a:pPr lvl="1"/>
            <a:r>
              <a:rPr lang="en-US" dirty="0" smtClean="0"/>
              <a:t>“Theory”</a:t>
            </a:r>
            <a:endParaRPr lang="en-US" dirty="0"/>
          </a:p>
          <a:p>
            <a:pPr lvl="1"/>
            <a:r>
              <a:rPr lang="en-US" dirty="0" smtClean="0"/>
              <a:t>Implementation</a:t>
            </a:r>
          </a:p>
          <a:p>
            <a:pPr lvl="1"/>
            <a:r>
              <a:rPr lang="en-US" dirty="0" smtClean="0"/>
              <a:t>Aside: How to get great student evaluations</a:t>
            </a:r>
            <a:endParaRPr lang="en-US" dirty="0"/>
          </a:p>
          <a:p>
            <a:r>
              <a:rPr lang="en-US" dirty="0" smtClean="0"/>
              <a:t>Assessment</a:t>
            </a:r>
          </a:p>
          <a:p>
            <a:r>
              <a:rPr lang="en-US" dirty="0" smtClean="0"/>
              <a:t>Getting started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7772400" cy="1447800"/>
          </a:xfrm>
        </p:spPr>
        <p:txBody>
          <a:bodyPr/>
          <a:lstStyle/>
          <a:p>
            <a:r>
              <a:rPr lang="en-US" sz="3600" dirty="0"/>
              <a:t>When you plan to teach a </a:t>
            </a:r>
            <a:r>
              <a:rPr lang="en-US" sz="3600" dirty="0" smtClean="0"/>
              <a:t>course what influences </a:t>
            </a:r>
            <a:r>
              <a:rPr lang="en-US" sz="3600" dirty="0"/>
              <a:t>your </a:t>
            </a:r>
            <a:r>
              <a:rPr lang="en-US" sz="3600" dirty="0" smtClean="0"/>
              <a:t>thinking?</a:t>
            </a:r>
            <a:endParaRPr lang="en-US" sz="3600" dirty="0"/>
          </a:p>
        </p:txBody>
      </p:sp>
      <p:sp>
        <p:nvSpPr>
          <p:cNvPr id="2" name="Content Placeholder 1"/>
          <p:cNvSpPr>
            <a:spLocks noGrp="1"/>
          </p:cNvSpPr>
          <p:nvPr>
            <p:ph idx="1"/>
          </p:nvPr>
        </p:nvSpPr>
        <p:spPr>
          <a:xfrm>
            <a:off x="685800" y="2057400"/>
            <a:ext cx="7772400" cy="4038600"/>
          </a:xfrm>
        </p:spPr>
        <p:txBody>
          <a:bodyPr/>
          <a:lstStyle/>
          <a:p>
            <a:r>
              <a:rPr lang="en-US" dirty="0" smtClean="0"/>
              <a:t>#1 Experience as a student</a:t>
            </a:r>
          </a:p>
          <a:p>
            <a:r>
              <a:rPr lang="en-US" dirty="0" smtClean="0"/>
              <a:t>#2 </a:t>
            </a:r>
            <a:r>
              <a:rPr lang="en-US" dirty="0"/>
              <a:t>D</a:t>
            </a:r>
            <a:r>
              <a:rPr lang="en-US" dirty="0" smtClean="0"/>
              <a:t>iscussions with colleagues. </a:t>
            </a:r>
          </a:p>
          <a:p>
            <a:r>
              <a:rPr lang="en-US" dirty="0" smtClean="0"/>
              <a:t>Some PER, </a:t>
            </a:r>
            <a:r>
              <a:rPr lang="en-US" dirty="0" smtClean="0"/>
              <a:t>publisher materials, other</a:t>
            </a:r>
            <a:endParaRPr lang="en-US" dirty="0" smtClean="0"/>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xamples</a:t>
            </a:r>
            <a:endParaRPr lang="en-US" dirty="0"/>
          </a:p>
        </p:txBody>
      </p:sp>
      <p:sp>
        <p:nvSpPr>
          <p:cNvPr id="3" name="Content Placeholder 2"/>
          <p:cNvSpPr>
            <a:spLocks noGrp="1"/>
          </p:cNvSpPr>
          <p:nvPr>
            <p:ph idx="1"/>
          </p:nvPr>
        </p:nvSpPr>
        <p:spPr/>
        <p:txBody>
          <a:bodyPr/>
          <a:lstStyle/>
          <a:p>
            <a:r>
              <a:rPr lang="en-US" sz="3000" dirty="0" err="1"/>
              <a:t>oropendola</a:t>
            </a:r>
            <a:r>
              <a:rPr lang="en-US" sz="3000" dirty="0" smtClean="0"/>
              <a:t>: </a:t>
            </a:r>
            <a:r>
              <a:rPr lang="en-US" sz="3000" dirty="0"/>
              <a:t>I try to remember what topics were difficult for me to </a:t>
            </a:r>
            <a:r>
              <a:rPr lang="en-US" sz="3000" dirty="0" smtClean="0"/>
              <a:t>learn…</a:t>
            </a:r>
          </a:p>
          <a:p>
            <a:r>
              <a:rPr lang="en-US" sz="3000" dirty="0"/>
              <a:t>Michael: My experience as a student is useful for me to measure the minimum </a:t>
            </a:r>
            <a:r>
              <a:rPr lang="en-US" sz="3000" dirty="0" smtClean="0"/>
              <a:t>coverage…</a:t>
            </a:r>
          </a:p>
          <a:p>
            <a:r>
              <a:rPr lang="en-US" sz="3000" dirty="0" smtClean="0"/>
              <a:t>Marco: …I </a:t>
            </a:r>
            <a:r>
              <a:rPr lang="en-US" sz="3000" dirty="0"/>
              <a:t>discuss the </a:t>
            </a:r>
            <a:r>
              <a:rPr lang="en-US" sz="3000" dirty="0" smtClean="0"/>
              <a:t>[book] selection </a:t>
            </a:r>
            <a:r>
              <a:rPr lang="en-US" sz="3000" dirty="0"/>
              <a:t>process with the previous instructor. So after reviewing what material is expected to be covered by the University </a:t>
            </a:r>
            <a:r>
              <a:rPr lang="en-US" sz="3000" dirty="0" err="1"/>
              <a:t>i</a:t>
            </a:r>
            <a:r>
              <a:rPr lang="en-US" sz="3000" dirty="0"/>
              <a:t> look at the previously selected </a:t>
            </a:r>
            <a:r>
              <a:rPr lang="en-US" sz="3000" dirty="0" smtClean="0"/>
              <a:t>text…</a:t>
            </a:r>
          </a:p>
          <a:p>
            <a:r>
              <a:rPr lang="en-US" sz="3000" i="1" dirty="0" smtClean="0"/>
              <a:t>Commonalities? </a:t>
            </a:r>
            <a:r>
              <a:rPr lang="en-US" sz="3000" i="1" dirty="0" smtClean="0"/>
              <a:t>	Problems</a:t>
            </a:r>
            <a:r>
              <a:rPr lang="en-US" sz="3000" i="1" dirty="0" smtClean="0"/>
              <a:t>?</a:t>
            </a:r>
            <a:endParaRPr lang="en-US" sz="3000" i="1" dirty="0"/>
          </a:p>
        </p:txBody>
      </p:sp>
    </p:spTree>
    <p:extLst>
      <p:ext uri="{BB962C8B-B14F-4D97-AF65-F5344CB8AC3E}">
        <p14:creationId xmlns:p14="http://schemas.microsoft.com/office/powerpoint/2010/main" val="11767047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685800"/>
          </a:xfrm>
        </p:spPr>
        <p:txBody>
          <a:bodyPr/>
          <a:lstStyle/>
          <a:p>
            <a:r>
              <a:rPr lang="en-US" dirty="0" smtClean="0"/>
              <a:t>Counterexamples</a:t>
            </a:r>
            <a:endParaRPr lang="en-US" dirty="0"/>
          </a:p>
        </p:txBody>
      </p:sp>
      <p:sp>
        <p:nvSpPr>
          <p:cNvPr id="7" name="Content Placeholder 2"/>
          <p:cNvSpPr>
            <a:spLocks noGrp="1"/>
          </p:cNvSpPr>
          <p:nvPr>
            <p:ph idx="1"/>
          </p:nvPr>
        </p:nvSpPr>
        <p:spPr>
          <a:xfrm>
            <a:off x="685800" y="914400"/>
            <a:ext cx="7772400" cy="4876800"/>
          </a:xfrm>
        </p:spPr>
        <p:txBody>
          <a:bodyPr/>
          <a:lstStyle/>
          <a:p>
            <a:r>
              <a:rPr lang="en-US" sz="2800" dirty="0"/>
              <a:t>snipe: Recently I have been trying to introduce into my classes, various techniques I have read about in the PER literature. …</a:t>
            </a:r>
          </a:p>
          <a:p>
            <a:r>
              <a:rPr lang="en-US" sz="2800" dirty="0" smtClean="0"/>
              <a:t>physics </a:t>
            </a:r>
            <a:r>
              <a:rPr lang="en-US" sz="2800" dirty="0"/>
              <a:t>113: I am amazed that "interaction with students" is not on the list---whether from graduate, undergraduate, or as a professor. Most of what I learn about how to teach is from my students</a:t>
            </a:r>
            <a:r>
              <a:rPr lang="en-US" sz="2800" dirty="0" smtClean="0"/>
              <a:t>.</a:t>
            </a:r>
          </a:p>
          <a:p>
            <a:endParaRPr lang="en-US" sz="2800" dirty="0"/>
          </a:p>
          <a:p>
            <a:pPr marL="0" indent="0">
              <a:buNone/>
            </a:pPr>
            <a:endParaRPr lang="en-US" sz="2800" dirty="0"/>
          </a:p>
        </p:txBody>
      </p:sp>
    </p:spTree>
    <p:extLst>
      <p:ext uri="{BB962C8B-B14F-4D97-AF65-F5344CB8AC3E}">
        <p14:creationId xmlns:p14="http://schemas.microsoft.com/office/powerpoint/2010/main" val="3116825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228600"/>
            <a:ext cx="7772400" cy="685800"/>
          </a:xfrm>
        </p:spPr>
        <p:txBody>
          <a:bodyPr/>
          <a:lstStyle/>
          <a:p>
            <a:r>
              <a:rPr lang="en-US" dirty="0" smtClean="0"/>
              <a:t>Problem:</a:t>
            </a:r>
            <a:endParaRPr lang="en-US" dirty="0"/>
          </a:p>
        </p:txBody>
      </p:sp>
      <p:sp>
        <p:nvSpPr>
          <p:cNvPr id="72707" name="Rectangle 3"/>
          <p:cNvSpPr>
            <a:spLocks noGrp="1" noChangeArrowheads="1"/>
          </p:cNvSpPr>
          <p:nvPr>
            <p:ph type="body" idx="1"/>
          </p:nvPr>
        </p:nvSpPr>
        <p:spPr>
          <a:xfrm>
            <a:off x="685800" y="914400"/>
            <a:ext cx="7848600" cy="4267200"/>
          </a:xfrm>
        </p:spPr>
        <p:txBody>
          <a:bodyPr/>
          <a:lstStyle/>
          <a:p>
            <a:pPr>
              <a:lnSpc>
                <a:spcPct val="90000"/>
              </a:lnSpc>
            </a:pPr>
            <a:r>
              <a:rPr lang="en-US" sz="2800" dirty="0"/>
              <a:t>C</a:t>
            </a:r>
            <a:r>
              <a:rPr lang="en-US" sz="2800" dirty="0" smtClean="0"/>
              <a:t>lasses </a:t>
            </a:r>
            <a:r>
              <a:rPr lang="en-US" sz="2800" dirty="0"/>
              <a:t>designed </a:t>
            </a:r>
            <a:r>
              <a:rPr lang="en-US" sz="2800" dirty="0" smtClean="0"/>
              <a:t>for professors</a:t>
            </a:r>
            <a:r>
              <a:rPr lang="en-US" sz="2800" dirty="0"/>
              <a:t> </a:t>
            </a:r>
            <a:r>
              <a:rPr lang="en-US" sz="2800" dirty="0" smtClean="0"/>
              <a:t>or “pre-professors”</a:t>
            </a:r>
            <a:endParaRPr lang="en-US" sz="2800" dirty="0"/>
          </a:p>
          <a:p>
            <a:pPr>
              <a:lnSpc>
                <a:spcPct val="90000"/>
              </a:lnSpc>
            </a:pPr>
            <a:r>
              <a:rPr lang="en-US" sz="2800" dirty="0" smtClean="0"/>
              <a:t>Students </a:t>
            </a:r>
            <a:r>
              <a:rPr lang="en-US" sz="2800" dirty="0"/>
              <a:t>do not learn like we do</a:t>
            </a:r>
          </a:p>
          <a:p>
            <a:pPr lvl="1">
              <a:lnSpc>
                <a:spcPct val="90000"/>
              </a:lnSpc>
            </a:pPr>
            <a:r>
              <a:rPr lang="en-US" dirty="0" smtClean="0"/>
              <a:t>Not </a:t>
            </a:r>
            <a:r>
              <a:rPr lang="en-US" dirty="0"/>
              <a:t>motivated to be experts</a:t>
            </a:r>
          </a:p>
          <a:p>
            <a:pPr lvl="1">
              <a:lnSpc>
                <a:spcPct val="90000"/>
              </a:lnSpc>
            </a:pPr>
            <a:r>
              <a:rPr lang="en-US" dirty="0" smtClean="0"/>
              <a:t>Need </a:t>
            </a:r>
            <a:r>
              <a:rPr lang="en-US" dirty="0"/>
              <a:t>more time to think</a:t>
            </a:r>
          </a:p>
          <a:p>
            <a:pPr lvl="1">
              <a:lnSpc>
                <a:spcPct val="90000"/>
              </a:lnSpc>
            </a:pPr>
            <a:r>
              <a:rPr lang="en-US" dirty="0" smtClean="0"/>
              <a:t>Not </a:t>
            </a:r>
            <a:r>
              <a:rPr lang="en-US" dirty="0"/>
              <a:t>as good at working alone</a:t>
            </a:r>
          </a:p>
          <a:p>
            <a:pPr lvl="1">
              <a:lnSpc>
                <a:spcPct val="90000"/>
              </a:lnSpc>
            </a:pPr>
            <a:r>
              <a:rPr lang="en-US" dirty="0" smtClean="0"/>
              <a:t>Not </a:t>
            </a:r>
            <a:r>
              <a:rPr lang="en-US" dirty="0"/>
              <a:t>as good at judging their own </a:t>
            </a:r>
            <a:r>
              <a:rPr lang="en-US" dirty="0" smtClean="0"/>
              <a:t>performance</a:t>
            </a:r>
            <a:endParaRPr lang="en-US" dirty="0"/>
          </a:p>
          <a:p>
            <a:pPr lvl="1">
              <a:lnSpc>
                <a:spcPct val="90000"/>
              </a:lnSpc>
            </a:pPr>
            <a:r>
              <a:rPr lang="en-US" dirty="0" smtClean="0"/>
              <a:t>Many under greater pressure</a:t>
            </a:r>
            <a:endParaRPr lang="en-US" dirty="0"/>
          </a:p>
          <a:p>
            <a:pPr>
              <a:lnSpc>
                <a:spcPct val="90000"/>
              </a:lnSpc>
            </a:pPr>
            <a:r>
              <a:rPr lang="en-US" sz="2800" dirty="0"/>
              <a:t>Interesting work by Richard Felder (NCSU, </a:t>
            </a:r>
            <a:r>
              <a:rPr lang="en-US" sz="2800" dirty="0" err="1"/>
              <a:t>Chem</a:t>
            </a:r>
            <a:r>
              <a:rPr lang="en-US" sz="2800" dirty="0"/>
              <a:t> Eng.)</a:t>
            </a:r>
          </a:p>
        </p:txBody>
      </p:sp>
      <p:sp>
        <p:nvSpPr>
          <p:cNvPr id="72708" name="Rectangle 4"/>
          <p:cNvSpPr>
            <a:spLocks noChangeArrowheads="1"/>
          </p:cNvSpPr>
          <p:nvPr/>
        </p:nvSpPr>
        <p:spPr bwMode="auto">
          <a:xfrm>
            <a:off x="609600" y="4038600"/>
            <a:ext cx="77724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lnSpc>
                <a:spcPct val="90000"/>
              </a:lnSpc>
              <a:spcBef>
                <a:spcPct val="20000"/>
              </a:spcBef>
              <a:buFontTx/>
              <a:buChar char="•"/>
            </a:pPr>
            <a:endParaRPr lang="en-US" sz="3600">
              <a:solidFill>
                <a:srgbClr val="E0DF02"/>
              </a:solidFill>
              <a:effectLst>
                <a:outerShdw blurRad="38100" dist="38100" dir="2700000" algn="tl">
                  <a:srgbClr val="000000"/>
                </a:outerShdw>
              </a:effectLst>
              <a:latin typeface="Times New Roman" charset="0"/>
            </a:endParaRPr>
          </a:p>
          <a:p>
            <a:pPr marL="342900" indent="-342900" eaLnBrk="1" hangingPunct="1">
              <a:lnSpc>
                <a:spcPct val="90000"/>
              </a:lnSpc>
              <a:spcBef>
                <a:spcPct val="20000"/>
              </a:spcBef>
              <a:buFontTx/>
              <a:buChar char="•"/>
            </a:pPr>
            <a:endParaRPr lang="en-US" sz="3600">
              <a:solidFill>
                <a:srgbClr val="E0DF02"/>
              </a:solidFill>
              <a:effectLst>
                <a:outerShdw blurRad="38100" dist="38100" dir="2700000" algn="tl">
                  <a:srgbClr val="000000"/>
                </a:outerShdw>
              </a:effectLst>
              <a:latin typeface="Times New Roman"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70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70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70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70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270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270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7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Digression</a:t>
            </a:r>
          </a:p>
        </p:txBody>
      </p:sp>
      <p:sp>
        <p:nvSpPr>
          <p:cNvPr id="71683" name="Rectangle 3"/>
          <p:cNvSpPr>
            <a:spLocks noGrp="1" noChangeArrowheads="1"/>
          </p:cNvSpPr>
          <p:nvPr>
            <p:ph type="body" idx="1"/>
          </p:nvPr>
        </p:nvSpPr>
        <p:spPr>
          <a:xfrm>
            <a:off x="685800" y="1219200"/>
            <a:ext cx="7772400" cy="1981200"/>
          </a:xfrm>
        </p:spPr>
        <p:txBody>
          <a:bodyPr/>
          <a:lstStyle/>
          <a:p>
            <a:r>
              <a:rPr lang="en-US" dirty="0"/>
              <a:t>Could have spent time </a:t>
            </a:r>
            <a:r>
              <a:rPr lang="ja-JP" altLang="en-US" dirty="0"/>
              <a:t>“</a:t>
            </a:r>
            <a:r>
              <a:rPr lang="en-US" dirty="0"/>
              <a:t>collecting data</a:t>
            </a:r>
            <a:r>
              <a:rPr lang="ja-JP" altLang="en-US" dirty="0"/>
              <a:t>”</a:t>
            </a:r>
            <a:endParaRPr lang="en-US" dirty="0"/>
          </a:p>
          <a:p>
            <a:r>
              <a:rPr lang="en-US" dirty="0"/>
              <a:t>Instead, spent time discussing it</a:t>
            </a:r>
          </a:p>
          <a:p>
            <a:r>
              <a:rPr lang="en-US" b="1" dirty="0"/>
              <a:t>Same content covered at greater depth</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Outline</a:t>
            </a:r>
          </a:p>
        </p:txBody>
      </p:sp>
      <p:sp>
        <p:nvSpPr>
          <p:cNvPr id="23555" name="Rectangle 3"/>
          <p:cNvSpPr>
            <a:spLocks noGrp="1" noChangeArrowheads="1"/>
          </p:cNvSpPr>
          <p:nvPr>
            <p:ph type="body" idx="1"/>
          </p:nvPr>
        </p:nvSpPr>
        <p:spPr/>
        <p:txBody>
          <a:bodyPr/>
          <a:lstStyle/>
          <a:p>
            <a:r>
              <a:rPr lang="en-US" dirty="0" smtClean="0"/>
              <a:t>Introduction </a:t>
            </a:r>
            <a:r>
              <a:rPr lang="en-US" dirty="0">
                <a:sym typeface="Wingdings" charset="0"/>
              </a:rPr>
              <a:t></a:t>
            </a:r>
            <a:endParaRPr lang="en-US" dirty="0"/>
          </a:p>
          <a:p>
            <a:r>
              <a:rPr lang="en-US" dirty="0"/>
              <a:t>Just-in-Time Teaching</a:t>
            </a:r>
          </a:p>
          <a:p>
            <a:pPr lvl="1"/>
            <a:r>
              <a:rPr lang="en-US" dirty="0"/>
              <a:t>Background</a:t>
            </a:r>
          </a:p>
          <a:p>
            <a:pPr lvl="1"/>
            <a:r>
              <a:rPr lang="en-US" dirty="0" smtClean="0"/>
              <a:t>Implementation</a:t>
            </a:r>
          </a:p>
          <a:p>
            <a:pPr lvl="1"/>
            <a:r>
              <a:rPr lang="en-US" dirty="0"/>
              <a:t>Aside: How to get great student </a:t>
            </a:r>
            <a:r>
              <a:rPr lang="en-US" dirty="0" smtClean="0"/>
              <a:t>evaluations</a:t>
            </a:r>
            <a:endParaRPr lang="en-US" dirty="0"/>
          </a:p>
          <a:p>
            <a:r>
              <a:rPr lang="en-US" dirty="0" smtClean="0"/>
              <a:t>Assessment</a:t>
            </a:r>
          </a:p>
          <a:p>
            <a:r>
              <a:rPr lang="en-US" dirty="0">
                <a:sym typeface="Wingdings" charset="0"/>
              </a:rPr>
              <a:t>Getting </a:t>
            </a:r>
            <a:r>
              <a:rPr lang="en-US" dirty="0" smtClean="0">
                <a:sym typeface="Wingdings" charset="0"/>
              </a:rPr>
              <a:t>started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The </a:t>
            </a:r>
            <a:r>
              <a:rPr lang="ja-JP" altLang="en-US"/>
              <a:t>“</a:t>
            </a:r>
            <a:r>
              <a:rPr lang="en-US"/>
              <a:t>theoretical</a:t>
            </a:r>
            <a:r>
              <a:rPr lang="ja-JP" altLang="en-US"/>
              <a:t>”</a:t>
            </a:r>
            <a:r>
              <a:rPr lang="en-US"/>
              <a:t> background</a:t>
            </a:r>
          </a:p>
        </p:txBody>
      </p:sp>
      <p:sp>
        <p:nvSpPr>
          <p:cNvPr id="74755" name="Rectangle 3"/>
          <p:cNvSpPr>
            <a:spLocks noGrp="1" noChangeArrowheads="1"/>
          </p:cNvSpPr>
          <p:nvPr>
            <p:ph type="body" idx="1"/>
          </p:nvPr>
        </p:nvSpPr>
        <p:spPr/>
        <p:txBody>
          <a:bodyPr/>
          <a:lstStyle/>
          <a:p>
            <a:r>
              <a:rPr lang="en-US" dirty="0"/>
              <a:t>Active learning (students think in class)</a:t>
            </a:r>
          </a:p>
          <a:p>
            <a:r>
              <a:rPr lang="en-US" dirty="0"/>
              <a:t>Student centered (it is not about you)</a:t>
            </a:r>
          </a:p>
          <a:p>
            <a:r>
              <a:rPr lang="en-US" dirty="0"/>
              <a:t>Formative assessment (real-time feedback)</a:t>
            </a:r>
          </a:p>
          <a:p>
            <a:r>
              <a:rPr lang="en-US" dirty="0"/>
              <a:t>Peer interaction (learning </a:t>
            </a:r>
            <a:r>
              <a:rPr lang="en-US" i="1" dirty="0"/>
              <a:t>and</a:t>
            </a:r>
            <a:r>
              <a:rPr lang="en-US" dirty="0"/>
              <a:t> motivation)</a:t>
            </a:r>
          </a:p>
          <a:p>
            <a:r>
              <a:rPr lang="en-US" dirty="0"/>
              <a:t>Many learning styles (faculty not like students</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81000"/>
            <a:ext cx="7848600" cy="762000"/>
          </a:xfrm>
        </p:spPr>
        <p:txBody>
          <a:bodyPr/>
          <a:lstStyle/>
          <a:p>
            <a:r>
              <a:rPr lang="en-US" dirty="0" smtClean="0"/>
              <a:t>JiTT (and other active learning)</a:t>
            </a:r>
            <a:endParaRPr lang="en-US" dirty="0"/>
          </a:p>
        </p:txBody>
      </p:sp>
      <p:sp>
        <p:nvSpPr>
          <p:cNvPr id="7171" name="Rectangle 3"/>
          <p:cNvSpPr>
            <a:spLocks noGrp="1" noChangeArrowheads="1"/>
          </p:cNvSpPr>
          <p:nvPr>
            <p:ph type="body" idx="1"/>
          </p:nvPr>
        </p:nvSpPr>
        <p:spPr>
          <a:xfrm>
            <a:off x="685800" y="1219200"/>
            <a:ext cx="7772400" cy="4724400"/>
          </a:xfrm>
        </p:spPr>
        <p:txBody>
          <a:bodyPr/>
          <a:lstStyle/>
          <a:p>
            <a:pPr>
              <a:lnSpc>
                <a:spcPct val="90000"/>
              </a:lnSpc>
            </a:pPr>
            <a:r>
              <a:rPr lang="en-US" dirty="0"/>
              <a:t>Proven effective for </a:t>
            </a:r>
            <a:r>
              <a:rPr lang="ja-JP" altLang="en-US" dirty="0"/>
              <a:t>“</a:t>
            </a:r>
            <a:r>
              <a:rPr lang="en-US" dirty="0" smtClean="0"/>
              <a:t>regular” students</a:t>
            </a:r>
            <a:r>
              <a:rPr lang="en-US" dirty="0"/>
              <a:t> </a:t>
            </a:r>
            <a:r>
              <a:rPr lang="en-US" dirty="0" smtClean="0"/>
              <a:t>and excellent ones</a:t>
            </a:r>
            <a:endParaRPr lang="en-US" dirty="0"/>
          </a:p>
          <a:p>
            <a:pPr lvl="1">
              <a:lnSpc>
                <a:spcPct val="90000"/>
              </a:lnSpc>
            </a:pPr>
            <a:r>
              <a:rPr lang="en-US" dirty="0"/>
              <a:t>Anyone not a likely future professor</a:t>
            </a:r>
          </a:p>
          <a:p>
            <a:pPr>
              <a:lnSpc>
                <a:spcPct val="90000"/>
              </a:lnSpc>
            </a:pPr>
            <a:r>
              <a:rPr lang="en-US" dirty="0"/>
              <a:t>Used extensively at MIT, RPI, </a:t>
            </a:r>
            <a:r>
              <a:rPr lang="en-US" dirty="0" smtClean="0"/>
              <a:t>Harvard, Univ. of Illinois, other research universities</a:t>
            </a:r>
            <a:endParaRPr lang="en-US" dirty="0"/>
          </a:p>
          <a:p>
            <a:pPr>
              <a:lnSpc>
                <a:spcPct val="90000"/>
              </a:lnSpc>
            </a:pPr>
            <a:r>
              <a:rPr lang="en-US" dirty="0"/>
              <a:t>Also many small colleges (prestigious and not</a:t>
            </a:r>
            <a:r>
              <a:rPr lang="en-US" dirty="0" smtClean="0"/>
              <a:t>), Community </a:t>
            </a:r>
            <a:r>
              <a:rPr lang="en-US" dirty="0"/>
              <a:t>Colleges, high </a:t>
            </a:r>
            <a:r>
              <a:rPr lang="en-US" dirty="0" smtClean="0"/>
              <a:t>schools</a:t>
            </a:r>
          </a:p>
          <a:p>
            <a:pPr>
              <a:lnSpc>
                <a:spcPct val="90000"/>
              </a:lnSpc>
            </a:pPr>
            <a:r>
              <a:rPr lang="en-US" dirty="0" smtClean="0"/>
              <a:t>Introductory, upper division, graduate</a:t>
            </a:r>
          </a:p>
          <a:p>
            <a:pPr>
              <a:lnSpc>
                <a:spcPct val="90000"/>
              </a:lnSpc>
            </a:pPr>
            <a:r>
              <a:rPr lang="en-US" dirty="0" smtClean="0"/>
              <a:t>ADAPT!</a:t>
            </a:r>
          </a:p>
        </p:txBody>
      </p:sp>
    </p:spTree>
    <p:extLst>
      <p:ext uri="{BB962C8B-B14F-4D97-AF65-F5344CB8AC3E}">
        <p14:creationId xmlns:p14="http://schemas.microsoft.com/office/powerpoint/2010/main" val="2069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152400"/>
            <a:ext cx="7772400" cy="685800"/>
          </a:xfrm>
        </p:spPr>
        <p:txBody>
          <a:bodyPr/>
          <a:lstStyle/>
          <a:p>
            <a:r>
              <a:rPr lang="en-US" dirty="0"/>
              <a:t>What is </a:t>
            </a:r>
            <a:r>
              <a:rPr lang="en-US" dirty="0" err="1"/>
              <a:t>JiTT</a:t>
            </a:r>
            <a:r>
              <a:rPr lang="en-US" dirty="0"/>
              <a:t>?</a:t>
            </a:r>
          </a:p>
        </p:txBody>
      </p:sp>
      <p:sp>
        <p:nvSpPr>
          <p:cNvPr id="63491" name="Rectangle 3"/>
          <p:cNvSpPr>
            <a:spLocks noGrp="1" noChangeArrowheads="1"/>
          </p:cNvSpPr>
          <p:nvPr>
            <p:ph type="body" idx="1"/>
          </p:nvPr>
        </p:nvSpPr>
        <p:spPr>
          <a:xfrm>
            <a:off x="381000" y="914400"/>
            <a:ext cx="8229600" cy="4876800"/>
          </a:xfrm>
        </p:spPr>
        <p:txBody>
          <a:bodyPr/>
          <a:lstStyle/>
          <a:p>
            <a:r>
              <a:rPr lang="en-US" sz="2800" dirty="0" smtClean="0"/>
              <a:t>Cello</a:t>
            </a:r>
            <a:r>
              <a:rPr lang="en-US" sz="2800" dirty="0"/>
              <a:t>: Method to make class more responsive to students needs, and to encourage students to be better prepared for class, via pre-class assignments</a:t>
            </a:r>
          </a:p>
          <a:p>
            <a:r>
              <a:rPr lang="en-US" sz="2800" dirty="0" smtClean="0"/>
              <a:t>Oliver</a:t>
            </a:r>
            <a:r>
              <a:rPr lang="en-US" sz="2800" dirty="0"/>
              <a:t>: Having the students interact with the course material you will be covering, and answer questions based upon that material well before class begins. </a:t>
            </a:r>
            <a:endParaRPr lang="en-US" sz="2800" dirty="0" smtClean="0"/>
          </a:p>
          <a:p>
            <a:r>
              <a:rPr lang="en-US" sz="2800" dirty="0"/>
              <a:t>Bob: Enhancing the learning experience for students by engaging them in exercises that require them to think before entering the classroom. </a:t>
            </a:r>
            <a:endParaRPr lang="en-US" sz="2800" dirty="0" smtClean="0"/>
          </a:p>
          <a:p>
            <a:r>
              <a:rPr lang="en-US" sz="2800" dirty="0" smtClean="0"/>
              <a:t>Dr. </a:t>
            </a:r>
            <a:r>
              <a:rPr lang="en-US" sz="2800" dirty="0"/>
              <a:t>B. JiTT is a feedback loop </a:t>
            </a:r>
            <a:r>
              <a:rPr lang="en-US" sz="2800" dirty="0" smtClean="0"/>
              <a:t>… The </a:t>
            </a:r>
            <a:r>
              <a:rPr lang="en-US" sz="2800" dirty="0"/>
              <a:t>goal is to maximize student engagement and learning during a face-to-face class meeting.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Just-in-Time Teaching (JiTT)</a:t>
            </a:r>
          </a:p>
        </p:txBody>
      </p:sp>
      <p:sp>
        <p:nvSpPr>
          <p:cNvPr id="18467" name="AutoShape 35"/>
          <p:cNvSpPr>
            <a:spLocks noChangeArrowheads="1"/>
          </p:cNvSpPr>
          <p:nvPr/>
        </p:nvSpPr>
        <p:spPr bwMode="auto">
          <a:xfrm>
            <a:off x="2362200" y="1600200"/>
            <a:ext cx="4495800" cy="1644650"/>
          </a:xfrm>
          <a:prstGeom prst="curvedDownArrow">
            <a:avLst>
              <a:gd name="adj1" fmla="val 65556"/>
              <a:gd name="adj2" fmla="val 131111"/>
              <a:gd name="adj3" fmla="val 33333"/>
            </a:avLst>
          </a:prstGeom>
          <a:solidFill>
            <a:srgbClr val="0CBAC0"/>
          </a:solidFill>
          <a:ln w="9525">
            <a:solidFill>
              <a:schemeClr val="tx1"/>
            </a:solidFill>
            <a:miter lim="800000"/>
            <a:headEnd/>
            <a:tailEnd/>
          </a:ln>
        </p:spPr>
        <p:txBody>
          <a:bodyPr wrap="none" anchor="ctr"/>
          <a:lstStyle/>
          <a:p>
            <a:endParaRPr lang="en-US"/>
          </a:p>
        </p:txBody>
      </p:sp>
      <p:sp>
        <p:nvSpPr>
          <p:cNvPr id="18468" name="AutoShape 36"/>
          <p:cNvSpPr>
            <a:spLocks noChangeArrowheads="1"/>
          </p:cNvSpPr>
          <p:nvPr/>
        </p:nvSpPr>
        <p:spPr bwMode="auto">
          <a:xfrm rot="-10785619">
            <a:off x="1980655" y="4006848"/>
            <a:ext cx="4495800" cy="1555901"/>
          </a:xfrm>
          <a:prstGeom prst="curvedDownArrow">
            <a:avLst>
              <a:gd name="adj1" fmla="val 69412"/>
              <a:gd name="adj2" fmla="val 138824"/>
              <a:gd name="adj3" fmla="val 33333"/>
            </a:avLst>
          </a:prstGeom>
          <a:solidFill>
            <a:srgbClr val="0CBAC0"/>
          </a:solidFill>
          <a:ln w="9525">
            <a:solidFill>
              <a:schemeClr val="tx1"/>
            </a:solidFill>
            <a:miter lim="800000"/>
            <a:headEnd/>
            <a:tailEnd/>
          </a:ln>
        </p:spPr>
        <p:txBody>
          <a:bodyPr wrap="none" anchor="ctr"/>
          <a:lstStyle/>
          <a:p>
            <a:endParaRPr lang="en-US"/>
          </a:p>
        </p:txBody>
      </p:sp>
      <p:sp>
        <p:nvSpPr>
          <p:cNvPr id="18469" name="Rectangle 37"/>
          <p:cNvSpPr>
            <a:spLocks noChangeArrowheads="1"/>
          </p:cNvSpPr>
          <p:nvPr/>
        </p:nvSpPr>
        <p:spPr bwMode="auto">
          <a:xfrm>
            <a:off x="3352800" y="2254250"/>
            <a:ext cx="2070100" cy="94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sz="2800" b="1">
                <a:solidFill>
                  <a:srgbClr val="E0DF02"/>
                </a:solidFill>
                <a:effectLst>
                  <a:outerShdw blurRad="38100" dist="38100" dir="2700000" algn="tl">
                    <a:srgbClr val="000000"/>
                  </a:outerShdw>
                </a:effectLst>
                <a:latin typeface="Times New Roman" charset="0"/>
              </a:rPr>
              <a:t>World Wide</a:t>
            </a:r>
          </a:p>
          <a:p>
            <a:pPr algn="ctr"/>
            <a:r>
              <a:rPr lang="en-US" sz="2800" b="1">
                <a:solidFill>
                  <a:srgbClr val="E0DF02"/>
                </a:solidFill>
                <a:effectLst>
                  <a:outerShdw blurRad="38100" dist="38100" dir="2700000" algn="tl">
                    <a:srgbClr val="000000"/>
                  </a:outerShdw>
                </a:effectLst>
                <a:latin typeface="Times New Roman" charset="0"/>
              </a:rPr>
              <a:t>Web</a:t>
            </a:r>
            <a:endParaRPr lang="en-US" sz="2800" b="1">
              <a:solidFill>
                <a:schemeClr val="accent2"/>
              </a:solidFill>
              <a:effectLst>
                <a:outerShdw blurRad="38100" dist="38100" dir="2700000" algn="tl">
                  <a:srgbClr val="000000"/>
                </a:outerShdw>
              </a:effectLst>
            </a:endParaRPr>
          </a:p>
        </p:txBody>
      </p:sp>
      <p:sp>
        <p:nvSpPr>
          <p:cNvPr id="18470" name="Rectangle 38"/>
          <p:cNvSpPr>
            <a:spLocks noChangeArrowheads="1"/>
          </p:cNvSpPr>
          <p:nvPr/>
        </p:nvSpPr>
        <p:spPr bwMode="auto">
          <a:xfrm>
            <a:off x="3524250" y="4387850"/>
            <a:ext cx="1962150" cy="94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sz="2800" b="1" dirty="0">
                <a:solidFill>
                  <a:srgbClr val="E0DF02"/>
                </a:solidFill>
                <a:effectLst>
                  <a:outerShdw blurRad="38100" dist="38100" dir="2700000" algn="tl">
                    <a:srgbClr val="000000"/>
                  </a:outerShdw>
                </a:effectLst>
                <a:latin typeface="Times New Roman" charset="0"/>
              </a:rPr>
              <a:t>Assignment</a:t>
            </a:r>
          </a:p>
          <a:p>
            <a:pPr algn="ctr"/>
            <a:r>
              <a:rPr lang="en-US" sz="2800" b="1" dirty="0">
                <a:solidFill>
                  <a:srgbClr val="E0DF02"/>
                </a:solidFill>
                <a:effectLst>
                  <a:outerShdw blurRad="38100" dist="38100" dir="2700000" algn="tl">
                    <a:srgbClr val="000000"/>
                  </a:outerShdw>
                </a:effectLst>
                <a:latin typeface="Times New Roman" charset="0"/>
              </a:rPr>
              <a:t>Design</a:t>
            </a:r>
            <a:endParaRPr lang="en-US" sz="2800" b="1" dirty="0">
              <a:solidFill>
                <a:schemeClr val="accent2"/>
              </a:solidFill>
              <a:effectLst>
                <a:outerShdw blurRad="38100" dist="38100" dir="2700000" algn="tl">
                  <a:srgbClr val="000000"/>
                </a:outerShdw>
              </a:effectLst>
            </a:endParaRPr>
          </a:p>
        </p:txBody>
      </p:sp>
      <p:sp>
        <p:nvSpPr>
          <p:cNvPr id="18471" name="Rectangle 39"/>
          <p:cNvSpPr>
            <a:spLocks noChangeArrowheads="1"/>
          </p:cNvSpPr>
          <p:nvPr/>
        </p:nvSpPr>
        <p:spPr bwMode="auto">
          <a:xfrm>
            <a:off x="1752600" y="3402013"/>
            <a:ext cx="2125663"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3200" b="1">
                <a:solidFill>
                  <a:srgbClr val="CDFCFF"/>
                </a:solidFill>
                <a:effectLst>
                  <a:outerShdw blurRad="38100" dist="38100" dir="2700000" algn="tl">
                    <a:srgbClr val="000000"/>
                  </a:outerShdw>
                </a:effectLst>
                <a:latin typeface="Times New Roman" charset="0"/>
              </a:rPr>
              <a:t>Homework</a:t>
            </a:r>
            <a:endParaRPr lang="en-US" sz="3200" b="1">
              <a:solidFill>
                <a:srgbClr val="CDFCFF"/>
              </a:solidFill>
              <a:effectLst>
                <a:outerShdw blurRad="38100" dist="38100" dir="2700000" algn="tl">
                  <a:srgbClr val="000000"/>
                </a:outerShdw>
              </a:effectLst>
            </a:endParaRPr>
          </a:p>
        </p:txBody>
      </p:sp>
      <p:sp>
        <p:nvSpPr>
          <p:cNvPr id="18472" name="Rectangle 40"/>
          <p:cNvSpPr>
            <a:spLocks noChangeArrowheads="1"/>
          </p:cNvSpPr>
          <p:nvPr/>
        </p:nvSpPr>
        <p:spPr bwMode="auto">
          <a:xfrm>
            <a:off x="4876800" y="3397250"/>
            <a:ext cx="2035175"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3200" b="1">
                <a:solidFill>
                  <a:srgbClr val="CDFCFF"/>
                </a:solidFill>
                <a:effectLst>
                  <a:outerShdw blurRad="38100" dist="38100" dir="2700000" algn="tl">
                    <a:srgbClr val="000000"/>
                  </a:outerShdw>
                </a:effectLst>
                <a:latin typeface="Times New Roman" charset="0"/>
              </a:rPr>
              <a:t>Classroom</a:t>
            </a:r>
            <a:endParaRPr lang="en-US" sz="3200" b="1">
              <a:solidFill>
                <a:srgbClr val="CDFCFF"/>
              </a:solidFill>
              <a:effectLst>
                <a:outerShdw blurRad="38100" dist="38100" dir="2700000" algn="tl">
                  <a:srgbClr val="000000"/>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Just-in-Time Teaching</a:t>
            </a:r>
          </a:p>
        </p:txBody>
      </p:sp>
      <p:sp>
        <p:nvSpPr>
          <p:cNvPr id="16387" name="Rectangle 3"/>
          <p:cNvSpPr>
            <a:spLocks noGrp="1" noChangeArrowheads="1"/>
          </p:cNvSpPr>
          <p:nvPr>
            <p:ph type="body" idx="1"/>
          </p:nvPr>
        </p:nvSpPr>
        <p:spPr>
          <a:xfrm>
            <a:off x="609600" y="1295400"/>
            <a:ext cx="7772400" cy="4876800"/>
          </a:xfrm>
        </p:spPr>
        <p:txBody>
          <a:bodyPr/>
          <a:lstStyle/>
          <a:p>
            <a:r>
              <a:rPr lang="en-US" sz="2800" b="1" dirty="0" smtClean="0"/>
              <a:t>Adaptable</a:t>
            </a:r>
          </a:p>
          <a:p>
            <a:r>
              <a:rPr lang="en-US" sz="2800" b="1" dirty="0" smtClean="0"/>
              <a:t>Combines “high tech” with “high touch”</a:t>
            </a:r>
            <a:endParaRPr lang="en-US" sz="2800" dirty="0"/>
          </a:p>
          <a:p>
            <a:r>
              <a:rPr lang="en-US" sz="2800" b="1" dirty="0" err="1" smtClean="0"/>
              <a:t>WarmUp</a:t>
            </a:r>
            <a:r>
              <a:rPr lang="en-US" sz="2800" b="1" dirty="0" smtClean="0"/>
              <a:t> Exercises = Online, pre-class reading quiz:</a:t>
            </a:r>
            <a:endParaRPr lang="en-US" sz="2800" b="1" dirty="0"/>
          </a:p>
          <a:p>
            <a:pPr lvl="1"/>
            <a:r>
              <a:rPr lang="en-US" dirty="0"/>
              <a:t>Due few hours before class</a:t>
            </a:r>
          </a:p>
          <a:p>
            <a:pPr lvl="1"/>
            <a:r>
              <a:rPr lang="en-US" dirty="0" smtClean="0"/>
              <a:t>A few </a:t>
            </a:r>
            <a:r>
              <a:rPr lang="en-US" dirty="0"/>
              <a:t>open-ended conceptual questions</a:t>
            </a:r>
          </a:p>
          <a:p>
            <a:pPr lvl="1"/>
            <a:r>
              <a:rPr lang="en-US" dirty="0"/>
              <a:t>Cover that day</a:t>
            </a:r>
            <a:r>
              <a:rPr lang="ja-JP" altLang="en-US" dirty="0"/>
              <a:t>’</a:t>
            </a:r>
            <a:r>
              <a:rPr lang="en-US" dirty="0"/>
              <a:t>s </a:t>
            </a:r>
            <a:r>
              <a:rPr lang="en-US" dirty="0" smtClean="0"/>
              <a:t>material</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Another Digression</a:t>
            </a:r>
          </a:p>
        </p:txBody>
      </p:sp>
      <p:sp>
        <p:nvSpPr>
          <p:cNvPr id="75779" name="Rectangle 3"/>
          <p:cNvSpPr>
            <a:spLocks noGrp="1" noChangeArrowheads="1"/>
          </p:cNvSpPr>
          <p:nvPr>
            <p:ph type="body" idx="1"/>
          </p:nvPr>
        </p:nvSpPr>
        <p:spPr/>
        <p:txBody>
          <a:bodyPr/>
          <a:lstStyle/>
          <a:p>
            <a:r>
              <a:rPr lang="en-US" dirty="0"/>
              <a:t>JiTT described in your words</a:t>
            </a:r>
          </a:p>
          <a:p>
            <a:r>
              <a:rPr lang="en-US" dirty="0"/>
              <a:t>Jargon already familiar (JiTT, </a:t>
            </a:r>
            <a:r>
              <a:rPr lang="en-US" dirty="0" err="1"/>
              <a:t>WarmUp</a:t>
            </a:r>
            <a:r>
              <a:rPr lang="en-US" dirty="0"/>
              <a:t>)</a:t>
            </a:r>
          </a:p>
          <a:p>
            <a:r>
              <a:rPr lang="ja-JP" altLang="en-US" dirty="0"/>
              <a:t>“</a:t>
            </a:r>
            <a:r>
              <a:rPr lang="en-US" dirty="0"/>
              <a:t>preview</a:t>
            </a:r>
            <a:r>
              <a:rPr lang="ja-JP" altLang="en-US" dirty="0"/>
              <a:t>”</a:t>
            </a:r>
            <a:r>
              <a:rPr lang="en-US" dirty="0"/>
              <a:t> of important </a:t>
            </a:r>
            <a:r>
              <a:rPr lang="en-US" dirty="0" smtClean="0"/>
              <a:t>concepts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The </a:t>
            </a:r>
            <a:r>
              <a:rPr lang="ja-JP" altLang="en-US"/>
              <a:t>“</a:t>
            </a:r>
            <a:r>
              <a:rPr lang="en-US"/>
              <a:t>Interactive Lecture</a:t>
            </a:r>
            <a:r>
              <a:rPr lang="ja-JP" altLang="en-US"/>
              <a:t>”</a:t>
            </a:r>
            <a:endParaRPr lang="en-US"/>
          </a:p>
        </p:txBody>
      </p:sp>
      <p:sp>
        <p:nvSpPr>
          <p:cNvPr id="20483" name="Rectangle 3"/>
          <p:cNvSpPr>
            <a:spLocks noGrp="1" noChangeArrowheads="1"/>
          </p:cNvSpPr>
          <p:nvPr>
            <p:ph type="body" idx="1"/>
          </p:nvPr>
        </p:nvSpPr>
        <p:spPr>
          <a:xfrm>
            <a:off x="685800" y="1219200"/>
            <a:ext cx="7772400" cy="4648200"/>
          </a:xfrm>
        </p:spPr>
        <p:txBody>
          <a:bodyPr/>
          <a:lstStyle/>
          <a:p>
            <a:r>
              <a:rPr lang="en-US" sz="3000" dirty="0" smtClean="0"/>
              <a:t>Step 1: </a:t>
            </a:r>
            <a:r>
              <a:rPr lang="en-US" sz="3000" u="sng" dirty="0" smtClean="0"/>
              <a:t>Synchronization</a:t>
            </a:r>
            <a:r>
              <a:rPr lang="en-US" sz="3000" dirty="0" smtClean="0"/>
              <a:t/>
            </a:r>
            <a:br>
              <a:rPr lang="en-US" sz="3000" dirty="0" smtClean="0"/>
            </a:br>
            <a:r>
              <a:rPr lang="en-US" sz="3000" dirty="0" smtClean="0"/>
              <a:t>	Read (some of) the students</a:t>
            </a:r>
            <a:r>
              <a:rPr lang="ja-JP" altLang="en-US" sz="3000" dirty="0" smtClean="0"/>
              <a:t>’</a:t>
            </a:r>
            <a:r>
              <a:rPr lang="en-US" sz="3000" dirty="0" smtClean="0"/>
              <a:t> responses…</a:t>
            </a:r>
            <a:br>
              <a:rPr lang="en-US" sz="3000" dirty="0" smtClean="0"/>
            </a:br>
            <a:r>
              <a:rPr lang="en-US" sz="3000" dirty="0" smtClean="0"/>
              <a:t>	What do they understand?</a:t>
            </a:r>
          </a:p>
          <a:p>
            <a:r>
              <a:rPr lang="en-US" sz="3000" dirty="0" smtClean="0"/>
              <a:t>Step 2: </a:t>
            </a:r>
            <a:r>
              <a:rPr lang="en-US" sz="3000" u="sng" dirty="0" smtClean="0"/>
              <a:t>Preparation</a:t>
            </a:r>
            <a:r>
              <a:rPr lang="en-US" sz="3000" dirty="0" smtClean="0"/>
              <a:t/>
            </a:r>
            <a:br>
              <a:rPr lang="en-US" sz="3000" dirty="0" smtClean="0"/>
            </a:br>
            <a:r>
              <a:rPr lang="en-US" sz="3000" dirty="0" smtClean="0"/>
              <a:t>	Select excerpts from students work, adjust clicker questions, etc.</a:t>
            </a:r>
          </a:p>
          <a:p>
            <a:r>
              <a:rPr lang="en-US" sz="3000" dirty="0" smtClean="0"/>
              <a:t>Step 3: </a:t>
            </a:r>
            <a:r>
              <a:rPr lang="en-US" sz="3000" u="sng" dirty="0" smtClean="0"/>
              <a:t>Execution</a:t>
            </a:r>
            <a:r>
              <a:rPr lang="en-US" sz="3000" dirty="0" smtClean="0"/>
              <a:t/>
            </a:r>
            <a:br>
              <a:rPr lang="en-US" sz="3000" dirty="0" smtClean="0"/>
            </a:br>
            <a:r>
              <a:rPr lang="en-US" sz="3000" dirty="0" smtClean="0"/>
              <a:t>	</a:t>
            </a:r>
            <a:r>
              <a:rPr lang="en-US" sz="3000" b="1" dirty="0" smtClean="0"/>
              <a:t>Class is a dialog based on</a:t>
            </a:r>
            <a:r>
              <a:rPr lang="en-US" sz="3000" dirty="0" smtClean="0"/>
              <a:t> </a:t>
            </a:r>
            <a:r>
              <a:rPr lang="en-US" sz="3000" b="1" dirty="0" smtClean="0"/>
              <a:t>student 		excerpts and faculty notes</a:t>
            </a:r>
            <a:endParaRPr lang="en-US" sz="3000" b="1"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Example</a:t>
            </a:r>
          </a:p>
        </p:txBody>
      </p:sp>
      <p:sp>
        <p:nvSpPr>
          <p:cNvPr id="19459" name="Rectangle 3"/>
          <p:cNvSpPr>
            <a:spLocks noGrp="1" noChangeArrowheads="1"/>
          </p:cNvSpPr>
          <p:nvPr>
            <p:ph type="body" idx="1"/>
          </p:nvPr>
        </p:nvSpPr>
        <p:spPr>
          <a:xfrm>
            <a:off x="685800" y="1066800"/>
            <a:ext cx="7772400" cy="4876800"/>
          </a:xfrm>
        </p:spPr>
        <p:txBody>
          <a:bodyPr/>
          <a:lstStyle/>
          <a:p>
            <a:pPr>
              <a:lnSpc>
                <a:spcPct val="90000"/>
              </a:lnSpc>
            </a:pPr>
            <a:r>
              <a:rPr lang="en-US" sz="2800" i="1" dirty="0"/>
              <a:t>Question: Is it possible to add heat to an ideal gas without changing its temperature? If it is possible, please explain how it is done.</a:t>
            </a:r>
            <a:endParaRPr lang="en-US" dirty="0"/>
          </a:p>
          <a:p>
            <a:pPr lvl="1">
              <a:lnSpc>
                <a:spcPct val="90000"/>
              </a:lnSpc>
              <a:spcBef>
                <a:spcPct val="50000"/>
              </a:spcBef>
            </a:pPr>
            <a:r>
              <a:rPr lang="ja-JP" altLang="en-US" sz="2400" dirty="0"/>
              <a:t>“</a:t>
            </a:r>
            <a:r>
              <a:rPr lang="en-US" sz="2400" dirty="0"/>
              <a:t>It is not possible because the internal energy of an ideal gas only depends on the temperature.... the internal energy will increase when the temperature rises.…</a:t>
            </a:r>
            <a:r>
              <a:rPr lang="ja-JP" altLang="en-US" sz="2400" dirty="0"/>
              <a:t>”</a:t>
            </a:r>
            <a:endParaRPr lang="en-US" sz="2400" dirty="0"/>
          </a:p>
          <a:p>
            <a:pPr lvl="1">
              <a:lnSpc>
                <a:spcPct val="90000"/>
              </a:lnSpc>
            </a:pPr>
            <a:r>
              <a:rPr lang="ja-JP" altLang="en-US" sz="2400" dirty="0"/>
              <a:t>“</a:t>
            </a:r>
            <a:r>
              <a:rPr lang="en-US" sz="2400" dirty="0"/>
              <a:t>It is possible to add heat to an ideal gas without it changing it's temperature by the gas receiving the heat, and the atoms of that gas getting excited enough to disperse that heat as fast as they receive it…</a:t>
            </a:r>
            <a:r>
              <a:rPr lang="ja-JP" altLang="en-US" sz="2400" dirty="0"/>
              <a:t>”</a:t>
            </a:r>
            <a:endParaRPr lang="en-US" sz="2400" dirty="0"/>
          </a:p>
          <a:p>
            <a:pPr lvl="1">
              <a:lnSpc>
                <a:spcPct val="90000"/>
              </a:lnSpc>
            </a:pPr>
            <a:r>
              <a:rPr lang="ja-JP" altLang="en-US" sz="2400" dirty="0" smtClean="0"/>
              <a:t>“</a:t>
            </a:r>
            <a:r>
              <a:rPr lang="en-US" sz="2400" dirty="0"/>
              <a:t>If you add heat to a system while the system is doing the corresponding amount of work, the temperature will not change.</a:t>
            </a:r>
            <a:r>
              <a:rPr lang="ja-JP" altLang="en-US" sz="2400" dirty="0" smtClean="0"/>
              <a:t>”</a:t>
            </a:r>
            <a:endParaRPr lang="en-US" sz="20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457200"/>
            <a:ext cx="8534400" cy="609600"/>
          </a:xfrm>
        </p:spPr>
        <p:txBody>
          <a:bodyPr/>
          <a:lstStyle/>
          <a:p>
            <a:r>
              <a:rPr lang="en-US" sz="3600"/>
              <a:t>Choosing and using student responses</a:t>
            </a:r>
            <a:endParaRPr lang="en-US"/>
          </a:p>
        </p:txBody>
      </p:sp>
      <p:sp>
        <p:nvSpPr>
          <p:cNvPr id="24579" name="Rectangle 3"/>
          <p:cNvSpPr>
            <a:spLocks noChangeArrowheads="1"/>
          </p:cNvSpPr>
          <p:nvPr/>
        </p:nvSpPr>
        <p:spPr bwMode="auto">
          <a:xfrm>
            <a:off x="457200" y="4191000"/>
            <a:ext cx="79248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marL="342900" indent="-342900" eaLnBrk="1" hangingPunct="1">
              <a:lnSpc>
                <a:spcPct val="90000"/>
              </a:lnSpc>
              <a:spcBef>
                <a:spcPct val="20000"/>
              </a:spcBef>
              <a:buFontTx/>
              <a:buChar char="•"/>
            </a:pPr>
            <a:r>
              <a:rPr lang="en-US" sz="2800">
                <a:solidFill>
                  <a:srgbClr val="E0DF02"/>
                </a:solidFill>
                <a:effectLst>
                  <a:outerShdw blurRad="38100" dist="38100" dir="2700000" algn="tl">
                    <a:srgbClr val="000000"/>
                  </a:outerShdw>
                </a:effectLst>
                <a:latin typeface="Times New Roman" charset="0"/>
              </a:rPr>
              <a:t>More useful phrases…</a:t>
            </a:r>
          </a:p>
          <a:p>
            <a:pPr marL="742950" lvl="1" indent="-285750" eaLnBrk="1" hangingPunct="1">
              <a:lnSpc>
                <a:spcPct val="90000"/>
              </a:lnSpc>
              <a:spcBef>
                <a:spcPct val="20000"/>
              </a:spcBef>
              <a:buFontTx/>
              <a:buChar char="–"/>
            </a:pPr>
            <a:r>
              <a:rPr lang="en-US">
                <a:solidFill>
                  <a:srgbClr val="2FBD05"/>
                </a:solidFill>
                <a:effectLst>
                  <a:outerShdw blurRad="38100" dist="38100" dir="2700000" algn="tl">
                    <a:srgbClr val="000000"/>
                  </a:outerShdw>
                </a:effectLst>
                <a:latin typeface="Times New Roman" charset="0"/>
              </a:rPr>
              <a:t>This is a good answer, but to a different question…</a:t>
            </a:r>
          </a:p>
          <a:p>
            <a:pPr marL="742950" lvl="1" indent="-285750" eaLnBrk="1" hangingPunct="1">
              <a:lnSpc>
                <a:spcPct val="90000"/>
              </a:lnSpc>
              <a:spcBef>
                <a:spcPct val="20000"/>
              </a:spcBef>
              <a:buFontTx/>
              <a:buChar char="–"/>
            </a:pPr>
            <a:r>
              <a:rPr lang="en-US">
                <a:solidFill>
                  <a:srgbClr val="2FBD05"/>
                </a:solidFill>
                <a:effectLst>
                  <a:outerShdw blurRad="38100" dist="38100" dir="2700000" algn="tl">
                    <a:srgbClr val="000000"/>
                  </a:outerShdw>
                </a:effectLst>
                <a:latin typeface="Times New Roman" charset="0"/>
              </a:rPr>
              <a:t>This has a great beginning, but more could be added…</a:t>
            </a:r>
          </a:p>
          <a:p>
            <a:pPr marL="742950" lvl="1" indent="-285750" eaLnBrk="1" hangingPunct="1">
              <a:lnSpc>
                <a:spcPct val="90000"/>
              </a:lnSpc>
              <a:spcBef>
                <a:spcPct val="20000"/>
              </a:spcBef>
              <a:buFontTx/>
              <a:buChar char="–"/>
            </a:pPr>
            <a:r>
              <a:rPr lang="en-US">
                <a:solidFill>
                  <a:srgbClr val="2FBD05"/>
                </a:solidFill>
                <a:effectLst>
                  <a:outerShdw blurRad="38100" dist="38100" dir="2700000" algn="tl">
                    <a:srgbClr val="000000"/>
                  </a:outerShdw>
                </a:effectLst>
                <a:latin typeface="Times New Roman" charset="0"/>
              </a:rPr>
              <a:t>This is correct, but the reasoning isn</a:t>
            </a:r>
            <a:r>
              <a:rPr lang="ja-JP" altLang="en-US">
                <a:solidFill>
                  <a:srgbClr val="2FBD05"/>
                </a:solidFill>
                <a:effectLst>
                  <a:outerShdw blurRad="38100" dist="38100" dir="2700000" algn="tl">
                    <a:srgbClr val="000000"/>
                  </a:outerShdw>
                </a:effectLst>
                <a:latin typeface="Times New Roman" charset="0"/>
              </a:rPr>
              <a:t>’</a:t>
            </a:r>
            <a:r>
              <a:rPr lang="en-US">
                <a:solidFill>
                  <a:srgbClr val="2FBD05"/>
                </a:solidFill>
                <a:effectLst>
                  <a:outerShdw blurRad="38100" dist="38100" dir="2700000" algn="tl">
                    <a:srgbClr val="000000"/>
                  </a:outerShdw>
                </a:effectLst>
                <a:latin typeface="Times New Roman" charset="0"/>
              </a:rPr>
              <a:t>t quite right…</a:t>
            </a:r>
            <a:endParaRPr lang="en-US">
              <a:solidFill>
                <a:srgbClr val="2FBD05"/>
              </a:solidFill>
              <a:effectLst>
                <a:outerShdw blurRad="38100" dist="38100" dir="2700000" algn="tl">
                  <a:srgbClr val="000000"/>
                </a:outerShdw>
              </a:effectLst>
            </a:endParaRPr>
          </a:p>
        </p:txBody>
      </p:sp>
      <p:sp>
        <p:nvSpPr>
          <p:cNvPr id="24580" name="Rectangle 4"/>
          <p:cNvSpPr>
            <a:spLocks noGrp="1" noChangeArrowheads="1"/>
          </p:cNvSpPr>
          <p:nvPr>
            <p:ph type="body" idx="1"/>
          </p:nvPr>
        </p:nvSpPr>
        <p:spPr>
          <a:xfrm>
            <a:off x="457200" y="1295400"/>
            <a:ext cx="8305800" cy="2895600"/>
          </a:xfrm>
          <a:noFill/>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r>
              <a:rPr lang="en-US" sz="2800" dirty="0"/>
              <a:t>Always say something </a:t>
            </a:r>
            <a:r>
              <a:rPr lang="en-US" sz="2800" dirty="0" smtClean="0"/>
              <a:t>positive</a:t>
            </a:r>
            <a:endParaRPr lang="en-US" sz="2800" dirty="0"/>
          </a:p>
          <a:p>
            <a:pPr lvl="1"/>
            <a:r>
              <a:rPr lang="en-US" sz="2400" dirty="0"/>
              <a:t>This is true, but what if something else occurs simultaneously…</a:t>
            </a:r>
          </a:p>
          <a:p>
            <a:pPr lvl="1"/>
            <a:r>
              <a:rPr lang="en-US" sz="2400" dirty="0"/>
              <a:t>This makes sense, but something is missing…</a:t>
            </a:r>
          </a:p>
          <a:p>
            <a:pPr lvl="1"/>
            <a:r>
              <a:rPr lang="en-US" sz="2400" dirty="0"/>
              <a:t>This is a great response… how would we know how much heat to add?</a:t>
            </a:r>
            <a:endParaRPr lang="en-US" sz="1800" dirty="0">
              <a:latin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8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58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8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P spid="2458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Tips and Pitfalls</a:t>
            </a:r>
          </a:p>
        </p:txBody>
      </p:sp>
      <p:sp>
        <p:nvSpPr>
          <p:cNvPr id="73731" name="Rectangle 3"/>
          <p:cNvSpPr>
            <a:spLocks noGrp="1" noChangeArrowheads="1"/>
          </p:cNvSpPr>
          <p:nvPr>
            <p:ph type="body" idx="1"/>
          </p:nvPr>
        </p:nvSpPr>
        <p:spPr/>
        <p:txBody>
          <a:bodyPr/>
          <a:lstStyle/>
          <a:p>
            <a:pPr>
              <a:lnSpc>
                <a:spcPct val="90000"/>
              </a:lnSpc>
            </a:pPr>
            <a:r>
              <a:rPr lang="en-US" sz="2800" dirty="0"/>
              <a:t>Explain methods and purpose on first day</a:t>
            </a:r>
          </a:p>
          <a:p>
            <a:pPr>
              <a:lnSpc>
                <a:spcPct val="90000"/>
              </a:lnSpc>
            </a:pPr>
            <a:r>
              <a:rPr lang="en-US" sz="2800" dirty="0"/>
              <a:t>No need to review all responses before class; sample for </a:t>
            </a:r>
            <a:r>
              <a:rPr lang="ja-JP" altLang="en-US" sz="2800" dirty="0"/>
              <a:t>“</a:t>
            </a:r>
            <a:r>
              <a:rPr lang="en-US" sz="2800" dirty="0"/>
              <a:t>useful</a:t>
            </a:r>
            <a:r>
              <a:rPr lang="ja-JP" altLang="en-US" sz="2800" dirty="0"/>
              <a:t>”</a:t>
            </a:r>
            <a:r>
              <a:rPr lang="en-US" sz="2800" dirty="0"/>
              <a:t> quotes, grade later</a:t>
            </a:r>
          </a:p>
          <a:p>
            <a:pPr>
              <a:lnSpc>
                <a:spcPct val="90000"/>
              </a:lnSpc>
            </a:pPr>
            <a:r>
              <a:rPr lang="en-US" sz="2800" dirty="0"/>
              <a:t>Focus on students strengths, too, not just misconceptions and other problems.</a:t>
            </a:r>
          </a:p>
          <a:p>
            <a:pPr>
              <a:lnSpc>
                <a:spcPct val="90000"/>
              </a:lnSpc>
            </a:pPr>
            <a:r>
              <a:rPr lang="en-US" sz="2800" dirty="0"/>
              <a:t>Use answers from many students: not favorites.</a:t>
            </a:r>
          </a:p>
          <a:p>
            <a:pPr>
              <a:lnSpc>
                <a:spcPct val="90000"/>
              </a:lnSpc>
            </a:pPr>
            <a:r>
              <a:rPr lang="en-US" sz="2800" dirty="0"/>
              <a:t>Do not </a:t>
            </a:r>
            <a:r>
              <a:rPr lang="ja-JP" altLang="en-US" sz="2800" dirty="0"/>
              <a:t>“</a:t>
            </a:r>
            <a:r>
              <a:rPr lang="en-US" sz="2800" dirty="0"/>
              <a:t>isolate</a:t>
            </a:r>
            <a:r>
              <a:rPr lang="ja-JP" altLang="en-US" sz="2800" dirty="0"/>
              <a:t>”</a:t>
            </a:r>
            <a:r>
              <a:rPr lang="en-US" sz="2800" dirty="0"/>
              <a:t> </a:t>
            </a:r>
            <a:r>
              <a:rPr lang="en-US" sz="2800" dirty="0" err="1"/>
              <a:t>WarmUps</a:t>
            </a:r>
            <a:r>
              <a:rPr lang="en-US" sz="2800" dirty="0"/>
              <a:t> - scaffold lecture</a:t>
            </a:r>
          </a:p>
          <a:p>
            <a:pPr>
              <a:lnSpc>
                <a:spcPct val="90000"/>
              </a:lnSpc>
            </a:pPr>
            <a:r>
              <a:rPr lang="en-US" sz="2800" dirty="0"/>
              <a:t>Must be routine. Do not start/stop during semester</a:t>
            </a:r>
          </a:p>
          <a:p>
            <a:pPr>
              <a:lnSpc>
                <a:spcPct val="90000"/>
              </a:lnSpc>
            </a:pPr>
            <a:r>
              <a:rPr lang="en-US" sz="2800" dirty="0"/>
              <a:t>Upper level students can handle more </a:t>
            </a:r>
            <a:r>
              <a:rPr lang="ja-JP" altLang="en-US" sz="2800" dirty="0"/>
              <a:t>“</a:t>
            </a:r>
            <a:r>
              <a:rPr lang="en-US" sz="2800" dirty="0"/>
              <a:t>exploratory</a:t>
            </a:r>
            <a:r>
              <a:rPr lang="ja-JP" altLang="en-US" sz="2800" dirty="0"/>
              <a:t>”</a:t>
            </a:r>
            <a:r>
              <a:rPr lang="en-US" sz="2800" dirty="0"/>
              <a:t> questions, connections to intro.</a:t>
            </a:r>
          </a:p>
          <a:p>
            <a:pPr>
              <a:lnSpc>
                <a:spcPct val="90000"/>
              </a:lnSpc>
            </a:pPr>
            <a:endParaRPr lang="en-US" sz="2800" b="1"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What makes a good WarmUp?</a:t>
            </a:r>
          </a:p>
        </p:txBody>
      </p:sp>
      <p:sp>
        <p:nvSpPr>
          <p:cNvPr id="93187" name="Rectangle 3"/>
          <p:cNvSpPr>
            <a:spLocks noGrp="1" noChangeArrowheads="1"/>
          </p:cNvSpPr>
          <p:nvPr>
            <p:ph type="body" idx="1"/>
          </p:nvPr>
        </p:nvSpPr>
        <p:spPr/>
        <p:txBody>
          <a:bodyPr/>
          <a:lstStyle/>
          <a:p>
            <a:r>
              <a:rPr lang="en-US" sz="2800" dirty="0" smtClean="0"/>
              <a:t>king: A </a:t>
            </a:r>
            <a:r>
              <a:rPr lang="en-US" sz="2800" dirty="0"/>
              <a:t>good "</a:t>
            </a:r>
            <a:r>
              <a:rPr lang="en-US" sz="2800" dirty="0" err="1"/>
              <a:t>warmup</a:t>
            </a:r>
            <a:r>
              <a:rPr lang="en-US" sz="2800" dirty="0"/>
              <a:t> exercise" lets a student motivate and think for the upcoming lecture on that topic. It is like the "spark-plug" in a car. </a:t>
            </a:r>
            <a:endParaRPr lang="en-US" sz="2800" dirty="0" smtClean="0"/>
          </a:p>
          <a:p>
            <a:r>
              <a:rPr lang="en-US" sz="2800" dirty="0" smtClean="0"/>
              <a:t>JD: </a:t>
            </a:r>
            <a:r>
              <a:rPr lang="en-US" sz="2800" dirty="0"/>
              <a:t>…One that connects directly to the main goals, new notations, and possible </a:t>
            </a:r>
            <a:r>
              <a:rPr lang="en-US" sz="2800" dirty="0" err="1"/>
              <a:t>missconceptions</a:t>
            </a:r>
            <a:r>
              <a:rPr lang="en-US" sz="2800" dirty="0"/>
              <a:t> in the upcoming material </a:t>
            </a:r>
            <a:endParaRPr lang="en-US" sz="2800" dirty="0" smtClean="0"/>
          </a:p>
          <a:p>
            <a:r>
              <a:rPr lang="en-US" sz="2800" dirty="0" err="1" smtClean="0"/>
              <a:t>Tycho</a:t>
            </a:r>
            <a:r>
              <a:rPr lang="en-US" sz="2800" dirty="0" smtClean="0"/>
              <a:t>:… </a:t>
            </a:r>
            <a:r>
              <a:rPr lang="en-US" sz="2800" dirty="0"/>
              <a:t>those that test the student's understanding and those that stimulate class discussion and are typically more open ended.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3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archive of Warmup exercises</a:t>
            </a:r>
            <a:endParaRPr lang="en-US" dirty="0"/>
          </a:p>
        </p:txBody>
      </p:sp>
      <p:sp>
        <p:nvSpPr>
          <p:cNvPr id="3" name="Content Placeholder 2"/>
          <p:cNvSpPr>
            <a:spLocks noGrp="1"/>
          </p:cNvSpPr>
          <p:nvPr>
            <p:ph idx="1"/>
          </p:nvPr>
        </p:nvSpPr>
        <p:spPr/>
        <p:txBody>
          <a:bodyPr/>
          <a:lstStyle/>
          <a:p>
            <a:pPr marL="0" indent="0">
              <a:buNone/>
            </a:pPr>
            <a:r>
              <a:rPr lang="fr-FR" dirty="0">
                <a:hlinkClick r:id="rId2"/>
              </a:rPr>
              <a:t>http://webphysics.iupui.edu/warmup/</a:t>
            </a:r>
            <a:r>
              <a:rPr lang="fr-FR" dirty="0" smtClean="0">
                <a:hlinkClick r:id="rId2"/>
              </a:rPr>
              <a:t>physics_archive.html</a:t>
            </a:r>
            <a:endParaRPr lang="fr-FR" dirty="0"/>
          </a:p>
          <a:p>
            <a:r>
              <a:rPr lang="fr-FR" sz="2400" dirty="0" err="1" smtClean="0"/>
              <a:t>Introductory</a:t>
            </a:r>
            <a:r>
              <a:rPr lang="fr-FR" sz="2400" dirty="0" smtClean="0"/>
              <a:t> </a:t>
            </a:r>
            <a:r>
              <a:rPr lang="fr-FR" sz="2400" dirty="0" err="1" smtClean="0"/>
              <a:t>physics</a:t>
            </a:r>
            <a:r>
              <a:rPr lang="fr-FR" sz="2400" dirty="0" smtClean="0"/>
              <a:t> (2 </a:t>
            </a:r>
            <a:r>
              <a:rPr lang="fr-FR" sz="2400" dirty="0" err="1" smtClean="0"/>
              <a:t>semester</a:t>
            </a:r>
            <a:r>
              <a:rPr lang="fr-FR" sz="2400" dirty="0" smtClean="0"/>
              <a:t> </a:t>
            </a:r>
            <a:r>
              <a:rPr lang="fr-FR" sz="2400" dirty="0" err="1" smtClean="0"/>
              <a:t>sequence</a:t>
            </a:r>
            <a:r>
              <a:rPr lang="fr-FR" sz="2400" dirty="0" smtClean="0"/>
              <a:t>)</a:t>
            </a:r>
          </a:p>
          <a:p>
            <a:r>
              <a:rPr lang="fr-FR" sz="2400" dirty="0" err="1" smtClean="0"/>
              <a:t>Statistical</a:t>
            </a:r>
            <a:r>
              <a:rPr lang="fr-FR" sz="2400" dirty="0" smtClean="0"/>
              <a:t>/Thermal </a:t>
            </a:r>
            <a:r>
              <a:rPr lang="fr-FR" sz="2400" dirty="0" err="1" smtClean="0"/>
              <a:t>Physics</a:t>
            </a:r>
            <a:r>
              <a:rPr lang="fr-FR" sz="2400" dirty="0" smtClean="0"/>
              <a:t> (2 sets)</a:t>
            </a:r>
          </a:p>
          <a:p>
            <a:r>
              <a:rPr lang="en-US" sz="2400" dirty="0" smtClean="0"/>
              <a:t>Intermediate Mechanics (2 sets)</a:t>
            </a:r>
          </a:p>
          <a:p>
            <a:r>
              <a:rPr lang="en-US" sz="2400" dirty="0" smtClean="0"/>
              <a:t>Quantum Mechanics</a:t>
            </a:r>
          </a:p>
          <a:p>
            <a:r>
              <a:rPr lang="en-US" sz="2400" dirty="0" smtClean="0"/>
              <a:t>Mathematical Methods</a:t>
            </a:r>
          </a:p>
          <a:p>
            <a:r>
              <a:rPr lang="en-US" sz="2400" dirty="0" smtClean="0"/>
              <a:t>Intermediate E&amp;M (2 semester sequence)</a:t>
            </a:r>
          </a:p>
          <a:p>
            <a:r>
              <a:rPr lang="en-US" sz="2400" dirty="0" smtClean="0"/>
              <a:t>Introductory Astronomy</a:t>
            </a:r>
          </a:p>
          <a:p>
            <a:r>
              <a:rPr lang="en-US" sz="2400" dirty="0"/>
              <a:t>Modern Physics </a:t>
            </a:r>
            <a:r>
              <a:rPr lang="en-US" sz="2400" i="1" dirty="0"/>
              <a:t>(coming soon)</a:t>
            </a:r>
          </a:p>
        </p:txBody>
      </p:sp>
    </p:spTree>
    <p:extLst>
      <p:ext uri="{BB962C8B-B14F-4D97-AF65-F5344CB8AC3E}">
        <p14:creationId xmlns:p14="http://schemas.microsoft.com/office/powerpoint/2010/main" val="23771686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t>
            </a:r>
            <a:r>
              <a:rPr lang="en-US" dirty="0" err="1" smtClean="0"/>
              <a:t>martPhysics</a:t>
            </a:r>
            <a:endParaRPr lang="en-US" dirty="0"/>
          </a:p>
        </p:txBody>
      </p:sp>
      <p:sp>
        <p:nvSpPr>
          <p:cNvPr id="3" name="Content Placeholder 2"/>
          <p:cNvSpPr>
            <a:spLocks noGrp="1"/>
          </p:cNvSpPr>
          <p:nvPr>
            <p:ph idx="1"/>
          </p:nvPr>
        </p:nvSpPr>
        <p:spPr/>
        <p:txBody>
          <a:bodyPr/>
          <a:lstStyle/>
          <a:p>
            <a:pPr marL="0" indent="0">
              <a:buNone/>
            </a:pPr>
            <a:r>
              <a:rPr lang="hu-HU" dirty="0">
                <a:hlinkClick r:id="rId2"/>
              </a:rPr>
              <a:t>http://www.smartphysics.com/smartphysics/</a:t>
            </a:r>
            <a:r>
              <a:rPr lang="hu-HU" dirty="0" smtClean="0">
                <a:hlinkClick r:id="rId2"/>
              </a:rPr>
              <a:t>default.aspx</a:t>
            </a:r>
            <a:endParaRPr lang="hu-HU" dirty="0" smtClean="0"/>
          </a:p>
          <a:p>
            <a:r>
              <a:rPr lang="fr-FR" sz="2400" dirty="0" err="1" smtClean="0"/>
              <a:t>Calculus-based</a:t>
            </a:r>
            <a:r>
              <a:rPr lang="fr-FR" sz="2400" dirty="0" smtClean="0"/>
              <a:t> </a:t>
            </a:r>
            <a:r>
              <a:rPr lang="fr-FR" sz="2400" dirty="0" err="1" smtClean="0"/>
              <a:t>Mechanics</a:t>
            </a:r>
            <a:r>
              <a:rPr lang="fr-FR" sz="2400" dirty="0" smtClean="0"/>
              <a:t>, E&amp;M</a:t>
            </a:r>
          </a:p>
          <a:p>
            <a:r>
              <a:rPr lang="en-US" sz="2400" dirty="0"/>
              <a:t>Pre-</a:t>
            </a:r>
            <a:r>
              <a:rPr lang="en-US" sz="2400" dirty="0" smtClean="0"/>
              <a:t>lecture videos (~15min/class)</a:t>
            </a:r>
          </a:p>
          <a:p>
            <a:r>
              <a:rPr lang="en-US" sz="2400" dirty="0" smtClean="0"/>
              <a:t>Small, paperback text</a:t>
            </a:r>
          </a:p>
          <a:p>
            <a:r>
              <a:rPr lang="en-US" sz="2400" dirty="0" smtClean="0"/>
              <a:t>Integrated homework, “</a:t>
            </a:r>
            <a:r>
              <a:rPr lang="en-US" sz="2400" dirty="0"/>
              <a:t>c</a:t>
            </a:r>
            <a:r>
              <a:rPr lang="en-US" sz="2400" dirty="0" smtClean="0"/>
              <a:t>heckpoints” </a:t>
            </a:r>
          </a:p>
          <a:p>
            <a:r>
              <a:rPr lang="en-US" sz="2400" dirty="0" smtClean="0"/>
              <a:t>Authored at UIUC by Gladding, </a:t>
            </a:r>
            <a:r>
              <a:rPr lang="en-US" sz="2400" dirty="0" err="1" smtClean="0"/>
              <a:t>Stelzer</a:t>
            </a:r>
            <a:r>
              <a:rPr lang="en-US" sz="2400" dirty="0" smtClean="0"/>
              <a:t>, </a:t>
            </a:r>
            <a:r>
              <a:rPr lang="en-US" sz="2400" dirty="0" err="1" smtClean="0"/>
              <a:t>Selen</a:t>
            </a:r>
            <a:endParaRPr lang="en-US" sz="2400" dirty="0" smtClean="0"/>
          </a:p>
          <a:p>
            <a:r>
              <a:rPr lang="en-US" sz="2400" dirty="0"/>
              <a:t>Published by W. H. Freeman</a:t>
            </a:r>
          </a:p>
          <a:p>
            <a:r>
              <a:rPr lang="en-US" sz="2400" dirty="0"/>
              <a:t>~$40/semester</a:t>
            </a:r>
          </a:p>
        </p:txBody>
      </p:sp>
    </p:spTree>
    <p:extLst>
      <p:ext uri="{BB962C8B-B14F-4D97-AF65-F5344CB8AC3E}">
        <p14:creationId xmlns:p14="http://schemas.microsoft.com/office/powerpoint/2010/main" val="338272789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smartPhysics</a:t>
            </a:r>
            <a:r>
              <a:rPr lang="en-US" dirty="0" smtClean="0"/>
              <a:t> checkpoint</a:t>
            </a:r>
            <a:endParaRPr lang="en-US" dirty="0"/>
          </a:p>
        </p:txBody>
      </p:sp>
      <p:sp>
        <p:nvSpPr>
          <p:cNvPr id="11" name="Content Placeholder 10"/>
          <p:cNvSpPr>
            <a:spLocks noGrp="1"/>
          </p:cNvSpPr>
          <p:nvPr>
            <p:ph idx="1"/>
          </p:nvPr>
        </p:nvSpPr>
        <p:spPr/>
        <p:txBody>
          <a:bodyPr/>
          <a:lstStyle/>
          <a:p>
            <a:pPr marL="0" indent="0">
              <a:spcBef>
                <a:spcPts val="0"/>
              </a:spcBef>
              <a:spcAft>
                <a:spcPts val="1000"/>
              </a:spcAft>
              <a:buNone/>
            </a:pPr>
            <a:r>
              <a:rPr lang="en-US" sz="2400" dirty="0" smtClean="0"/>
              <a:t>1. Two </a:t>
            </a:r>
            <a:r>
              <a:rPr lang="en-US" sz="2400" dirty="0"/>
              <a:t>equal, but opposite charges are placed on the x axis. The positive charge is placed at to the left of the origin and the negative charge is placed to the right, as shown in the </a:t>
            </a:r>
            <a:r>
              <a:rPr lang="en-US" sz="2400" dirty="0" smtClean="0"/>
              <a:t>figure. </a:t>
            </a:r>
            <a:r>
              <a:rPr lang="en-US" sz="2400" dirty="0"/>
              <a:t>What is the direction of the electric field at point A</a:t>
            </a:r>
            <a:r>
              <a:rPr lang="en-US" sz="2400" dirty="0" smtClean="0"/>
              <a:t>?</a:t>
            </a:r>
          </a:p>
          <a:p>
            <a:pPr marL="0" indent="0">
              <a:spcBef>
                <a:spcPts val="0"/>
              </a:spcBef>
              <a:spcAft>
                <a:spcPts val="1000"/>
              </a:spcAft>
              <a:buNone/>
              <a:tabLst>
                <a:tab pos="1314450" algn="l"/>
                <a:tab pos="2913063" algn="l"/>
              </a:tabLst>
            </a:pPr>
            <a:r>
              <a:rPr lang="en-US" sz="2400" dirty="0"/>
              <a:t>a</a:t>
            </a:r>
            <a:r>
              <a:rPr lang="en-US" sz="2400" dirty="0" smtClean="0"/>
              <a:t>) up	b) down	c) left		d) right		e) zero</a:t>
            </a:r>
          </a:p>
          <a:p>
            <a:pPr marL="0" indent="0">
              <a:spcBef>
                <a:spcPts val="0"/>
              </a:spcBef>
              <a:spcAft>
                <a:spcPts val="1000"/>
              </a:spcAft>
              <a:buNone/>
              <a:tabLst>
                <a:tab pos="1314450" algn="l"/>
                <a:tab pos="2913063" algn="l"/>
              </a:tabLst>
            </a:pPr>
            <a:r>
              <a:rPr lang="en-US" sz="2400" dirty="0" smtClean="0"/>
              <a:t>2. Explain your reasoning</a:t>
            </a:r>
            <a:endParaRPr lang="en-US" sz="2400" dirty="0"/>
          </a:p>
        </p:txBody>
      </p:sp>
      <p:pic>
        <p:nvPicPr>
          <p:cNvPr id="13" name="Content Placeholder 7"/>
          <p:cNvPicPr>
            <a:picLocks noChangeAspect="1"/>
          </p:cNvPicPr>
          <p:nvPr/>
        </p:nvPicPr>
        <p:blipFill rotWithShape="1">
          <a:blip r:embed="rId2"/>
          <a:srcRect l="-1" t="-1215" r="1" b="-598"/>
          <a:stretch/>
        </p:blipFill>
        <p:spPr bwMode="auto">
          <a:xfrm>
            <a:off x="1981200" y="4038600"/>
            <a:ext cx="5410200" cy="2176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101927046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smartPhysics</a:t>
            </a:r>
            <a:r>
              <a:rPr lang="en-US" dirty="0" smtClean="0"/>
              <a:t> output</a:t>
            </a:r>
            <a:endParaRPr lang="en-US" dirty="0"/>
          </a:p>
        </p:txBody>
      </p:sp>
      <p:sp>
        <p:nvSpPr>
          <p:cNvPr id="3" name="Content Placeholder 2"/>
          <p:cNvSpPr>
            <a:spLocks noGrp="1"/>
          </p:cNvSpPr>
          <p:nvPr>
            <p:ph idx="1"/>
          </p:nvPr>
        </p:nvSpPr>
        <p:spPr>
          <a:xfrm>
            <a:off x="381000" y="1219200"/>
            <a:ext cx="8458200" cy="4876800"/>
          </a:xfrm>
        </p:spPr>
        <p:txBody>
          <a:bodyPr anchor="t" anchorCtr="0"/>
          <a:lstStyle/>
          <a:p>
            <a:pPr marL="0" indent="0">
              <a:spcBef>
                <a:spcPts val="0"/>
              </a:spcBef>
              <a:buNone/>
            </a:pPr>
            <a:r>
              <a:rPr lang="fi-FI" sz="2000" b="1" dirty="0" smtClean="0"/>
              <a:t>Aaron (</a:t>
            </a:r>
            <a:r>
              <a:rPr lang="fi-FI" sz="2000" b="1" dirty="0" err="1" smtClean="0"/>
              <a:t>aaron@</a:t>
            </a:r>
            <a:r>
              <a:rPr lang="fi-FI" sz="2000" b="1" dirty="0" err="1"/>
              <a:t>iupui.edu</a:t>
            </a:r>
            <a:r>
              <a:rPr lang="fi-FI" sz="2000" b="1" dirty="0"/>
              <a:t>)</a:t>
            </a:r>
          </a:p>
          <a:p>
            <a:pPr marL="0" indent="0">
              <a:spcBef>
                <a:spcPts val="0"/>
              </a:spcBef>
              <a:buNone/>
            </a:pPr>
            <a:r>
              <a:rPr lang="en-US" sz="2000" b="1" dirty="0"/>
              <a:t>1) 4</a:t>
            </a:r>
          </a:p>
          <a:p>
            <a:pPr marL="0" indent="0">
              <a:spcBef>
                <a:spcPts val="0"/>
              </a:spcBef>
              <a:buNone/>
            </a:pPr>
            <a:r>
              <a:rPr lang="en-US" sz="2000" b="1" dirty="0"/>
              <a:t>2) the field from Q+ points up and to the right, while Q- points down and to the right therefore when adding them together it points to the right.</a:t>
            </a:r>
          </a:p>
          <a:p>
            <a:pPr marL="0" indent="0">
              <a:spcBef>
                <a:spcPts val="0"/>
              </a:spcBef>
              <a:buNone/>
            </a:pPr>
            <a:r>
              <a:rPr lang="fi-FI" sz="2000" b="1" dirty="0" smtClean="0"/>
              <a:t>Beatrice (</a:t>
            </a:r>
            <a:r>
              <a:rPr lang="fi-FI" sz="2000" b="1" dirty="0" err="1" smtClean="0"/>
              <a:t>beatrice@iupui.edu</a:t>
            </a:r>
            <a:r>
              <a:rPr lang="fi-FI" sz="2000" b="1" dirty="0" smtClean="0"/>
              <a:t>)</a:t>
            </a:r>
          </a:p>
          <a:p>
            <a:pPr marL="0" indent="0">
              <a:spcBef>
                <a:spcPts val="0"/>
              </a:spcBef>
              <a:buNone/>
            </a:pPr>
            <a:r>
              <a:rPr lang="en-US" sz="2000" b="1" dirty="0" smtClean="0"/>
              <a:t>1) 4</a:t>
            </a:r>
          </a:p>
          <a:p>
            <a:pPr marL="0" indent="0">
              <a:spcBef>
                <a:spcPts val="0"/>
              </a:spcBef>
              <a:buNone/>
            </a:pPr>
            <a:r>
              <a:rPr lang="en-US" sz="2000" b="1" dirty="0" smtClean="0"/>
              <a:t>2) point A is equidistant from each charge and they would therefore cancel out</a:t>
            </a:r>
          </a:p>
          <a:p>
            <a:pPr marL="0" indent="0">
              <a:spcBef>
                <a:spcPts val="0"/>
              </a:spcBef>
              <a:buNone/>
            </a:pPr>
            <a:r>
              <a:rPr lang="fi-FI" sz="2000" b="1" dirty="0" err="1" smtClean="0"/>
              <a:t>Ada</a:t>
            </a:r>
            <a:r>
              <a:rPr lang="fi-FI" sz="2000" b="1" dirty="0" smtClean="0"/>
              <a:t> </a:t>
            </a:r>
            <a:r>
              <a:rPr lang="fi-FI" sz="2000" b="1" dirty="0"/>
              <a:t>(</a:t>
            </a:r>
            <a:r>
              <a:rPr lang="fi-FI" sz="2000" b="1" dirty="0" err="1"/>
              <a:t>ada@iupui.edu</a:t>
            </a:r>
            <a:r>
              <a:rPr lang="fi-FI" sz="2000" b="1" dirty="0"/>
              <a:t>)</a:t>
            </a:r>
          </a:p>
          <a:p>
            <a:pPr marL="0" indent="0">
              <a:spcBef>
                <a:spcPts val="0"/>
              </a:spcBef>
              <a:buNone/>
            </a:pPr>
            <a:r>
              <a:rPr lang="en-US" sz="2000" b="1" dirty="0"/>
              <a:t>1) 2</a:t>
            </a:r>
          </a:p>
          <a:p>
            <a:pPr marL="0" indent="0">
              <a:spcBef>
                <a:spcPts val="0"/>
              </a:spcBef>
              <a:buNone/>
            </a:pPr>
            <a:r>
              <a:rPr lang="en-US" sz="2000" b="1" dirty="0"/>
              <a:t>2) The charges will cancel out so the direction of the force will be down</a:t>
            </a:r>
          </a:p>
          <a:p>
            <a:pPr marL="0" indent="0">
              <a:spcBef>
                <a:spcPts val="0"/>
              </a:spcBef>
              <a:buNone/>
            </a:pPr>
            <a:r>
              <a:rPr lang="en-US" sz="2000" b="1" dirty="0"/>
              <a:t>Ahmed </a:t>
            </a:r>
            <a:r>
              <a:rPr lang="de-DE" sz="2000" b="1" dirty="0"/>
              <a:t>(</a:t>
            </a:r>
            <a:r>
              <a:rPr lang="de-DE" sz="2000" b="1" dirty="0" err="1"/>
              <a:t>ahmed@imail.iu.edu</a:t>
            </a:r>
            <a:r>
              <a:rPr lang="de-DE" sz="2000" b="1" dirty="0"/>
              <a:t>)</a:t>
            </a:r>
          </a:p>
          <a:p>
            <a:pPr marL="0" indent="0">
              <a:spcBef>
                <a:spcPts val="0"/>
              </a:spcBef>
              <a:buNone/>
            </a:pPr>
            <a:r>
              <a:rPr lang="en-US" sz="2000" b="1" dirty="0"/>
              <a:t>1) 4</a:t>
            </a:r>
          </a:p>
          <a:p>
            <a:pPr marL="0" indent="0">
              <a:spcBef>
                <a:spcPts val="0"/>
              </a:spcBef>
              <a:buNone/>
            </a:pPr>
            <a:r>
              <a:rPr lang="en-US" sz="2000" b="1" dirty="0"/>
              <a:t>2) the field is toward the negative charge and away from </a:t>
            </a:r>
            <a:r>
              <a:rPr lang="en-US" sz="2000" b="1" dirty="0" smtClean="0"/>
              <a:t>the </a:t>
            </a:r>
            <a:r>
              <a:rPr lang="en-US" sz="2000" b="1" dirty="0"/>
              <a:t>positive charge which makes the direction to the right</a:t>
            </a:r>
          </a:p>
          <a:p>
            <a:endParaRPr lang="en-US" sz="2000" dirty="0"/>
          </a:p>
        </p:txBody>
      </p:sp>
      <p:pic>
        <p:nvPicPr>
          <p:cNvPr id="8" name="Picture 7"/>
          <p:cNvPicPr>
            <a:picLocks noChangeAspect="1"/>
          </p:cNvPicPr>
          <p:nvPr/>
        </p:nvPicPr>
        <p:blipFill>
          <a:blip r:embed="rId2"/>
          <a:stretch>
            <a:fillRect/>
          </a:stretch>
        </p:blipFill>
        <p:spPr>
          <a:xfrm>
            <a:off x="5867400" y="76200"/>
            <a:ext cx="2336800" cy="1752600"/>
          </a:xfrm>
          <a:prstGeom prst="rect">
            <a:avLst/>
          </a:prstGeom>
        </p:spPr>
      </p:pic>
      <p:sp>
        <p:nvSpPr>
          <p:cNvPr id="9" name="Rectangle 8"/>
          <p:cNvSpPr/>
          <p:nvPr/>
        </p:nvSpPr>
        <p:spPr bwMode="auto">
          <a:xfrm>
            <a:off x="457200" y="1295400"/>
            <a:ext cx="2895600" cy="304800"/>
          </a:xfrm>
          <a:prstGeom prst="rect">
            <a:avLst/>
          </a:prstGeom>
          <a:solidFill>
            <a:srgbClr val="0DE6EE">
              <a:alpha val="39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Rectangle 9"/>
          <p:cNvSpPr/>
          <p:nvPr/>
        </p:nvSpPr>
        <p:spPr bwMode="auto">
          <a:xfrm>
            <a:off x="457200" y="2514600"/>
            <a:ext cx="3352800" cy="304800"/>
          </a:xfrm>
          <a:prstGeom prst="rect">
            <a:avLst/>
          </a:prstGeom>
          <a:solidFill>
            <a:srgbClr val="0DE6EE">
              <a:alpha val="39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Rectangle 10"/>
          <p:cNvSpPr/>
          <p:nvPr/>
        </p:nvSpPr>
        <p:spPr bwMode="auto">
          <a:xfrm>
            <a:off x="457200" y="3733800"/>
            <a:ext cx="2438400" cy="304800"/>
          </a:xfrm>
          <a:prstGeom prst="rect">
            <a:avLst/>
          </a:prstGeom>
          <a:solidFill>
            <a:srgbClr val="0DE6EE">
              <a:alpha val="39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 name="Rectangle 11"/>
          <p:cNvSpPr/>
          <p:nvPr/>
        </p:nvSpPr>
        <p:spPr bwMode="auto">
          <a:xfrm>
            <a:off x="457200" y="4648200"/>
            <a:ext cx="3429000" cy="304800"/>
          </a:xfrm>
          <a:prstGeom prst="rect">
            <a:avLst/>
          </a:prstGeom>
          <a:solidFill>
            <a:srgbClr val="0DE6EE">
              <a:alpha val="3900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7982982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Results</a:t>
            </a:r>
          </a:p>
        </p:txBody>
      </p:sp>
      <p:sp>
        <p:nvSpPr>
          <p:cNvPr id="17412" name="Rectangle 4"/>
          <p:cNvSpPr>
            <a:spLocks noChangeArrowheads="1"/>
          </p:cNvSpPr>
          <p:nvPr/>
        </p:nvSpPr>
        <p:spPr bwMode="auto">
          <a:xfrm>
            <a:off x="685800" y="1295400"/>
            <a:ext cx="7772400"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FontTx/>
              <a:buChar char="•"/>
            </a:pPr>
            <a:r>
              <a:rPr lang="en-US" sz="3200">
                <a:solidFill>
                  <a:srgbClr val="E0DF02"/>
                </a:solidFill>
                <a:effectLst>
                  <a:outerShdw blurRad="38100" dist="38100" dir="2700000" algn="tl">
                    <a:srgbClr val="000000"/>
                  </a:outerShdw>
                </a:effectLst>
                <a:latin typeface="Times New Roman" charset="0"/>
              </a:rPr>
              <a:t>Students better prepared for class</a:t>
            </a:r>
          </a:p>
          <a:p>
            <a:pPr marL="742950" lvl="1" indent="-285750" eaLnBrk="1" hangingPunct="1">
              <a:spcBef>
                <a:spcPct val="20000"/>
              </a:spcBef>
              <a:buFontTx/>
              <a:buChar char="–"/>
            </a:pPr>
            <a:r>
              <a:rPr lang="en-US" sz="2800">
                <a:solidFill>
                  <a:srgbClr val="2FBD05"/>
                </a:solidFill>
                <a:effectLst>
                  <a:outerShdw blurRad="38100" dist="38100" dir="2700000" algn="tl">
                    <a:srgbClr val="000000"/>
                  </a:outerShdw>
                </a:effectLst>
                <a:latin typeface="Times New Roman" charset="0"/>
              </a:rPr>
              <a:t>Familiar with jargon</a:t>
            </a:r>
          </a:p>
          <a:p>
            <a:pPr marL="742950" lvl="1" indent="-285750" eaLnBrk="1" hangingPunct="1">
              <a:spcBef>
                <a:spcPct val="20000"/>
              </a:spcBef>
              <a:buFontTx/>
              <a:buChar char="–"/>
            </a:pPr>
            <a:r>
              <a:rPr lang="en-US" sz="2800">
                <a:solidFill>
                  <a:srgbClr val="2FBD05"/>
                </a:solidFill>
                <a:effectLst>
                  <a:outerShdw blurRad="38100" dist="38100" dir="2700000" algn="tl">
                    <a:srgbClr val="000000"/>
                  </a:outerShdw>
                </a:effectLst>
                <a:latin typeface="Times New Roman" charset="0"/>
              </a:rPr>
              <a:t>Given thought to ideas</a:t>
            </a:r>
          </a:p>
          <a:p>
            <a:pPr marL="342900" indent="-342900" eaLnBrk="1" hangingPunct="1">
              <a:spcBef>
                <a:spcPct val="20000"/>
              </a:spcBef>
              <a:buFontTx/>
              <a:buChar char="•"/>
            </a:pPr>
            <a:r>
              <a:rPr lang="en-US" sz="3200">
                <a:solidFill>
                  <a:srgbClr val="E0DF02"/>
                </a:solidFill>
                <a:effectLst>
                  <a:outerShdw blurRad="38100" dist="38100" dir="2700000" algn="tl">
                    <a:srgbClr val="000000"/>
                  </a:outerShdw>
                </a:effectLst>
                <a:latin typeface="Times New Roman" charset="0"/>
              </a:rPr>
              <a:t>Faculty better prepared for students</a:t>
            </a:r>
          </a:p>
          <a:p>
            <a:pPr marL="742950" lvl="1" indent="-285750" eaLnBrk="1" hangingPunct="1">
              <a:spcBef>
                <a:spcPct val="20000"/>
              </a:spcBef>
              <a:buFontTx/>
              <a:buChar char="–"/>
            </a:pPr>
            <a:r>
              <a:rPr lang="en-US" sz="2800">
                <a:solidFill>
                  <a:srgbClr val="2FBD05"/>
                </a:solidFill>
                <a:effectLst>
                  <a:outerShdw blurRad="38100" dist="38100" dir="2700000" algn="tl">
                    <a:srgbClr val="000000"/>
                  </a:outerShdw>
                </a:effectLst>
                <a:latin typeface="Times New Roman" charset="0"/>
              </a:rPr>
              <a:t>Misconceptions identified</a:t>
            </a:r>
          </a:p>
          <a:p>
            <a:pPr marL="742950" lvl="1" indent="-285750" eaLnBrk="1" hangingPunct="1">
              <a:spcBef>
                <a:spcPct val="20000"/>
              </a:spcBef>
              <a:buFontTx/>
              <a:buChar char="–"/>
            </a:pPr>
            <a:r>
              <a:rPr lang="en-US" sz="2800">
                <a:solidFill>
                  <a:srgbClr val="2FBD05"/>
                </a:solidFill>
                <a:effectLst>
                  <a:outerShdw blurRad="38100" dist="38100" dir="2700000" algn="tl">
                    <a:srgbClr val="000000"/>
                  </a:outerShdw>
                </a:effectLst>
                <a:latin typeface="Times New Roman" charset="0"/>
              </a:rPr>
              <a:t>Just in time adjustment to coverage</a:t>
            </a:r>
          </a:p>
          <a:p>
            <a:pPr marL="342900" indent="-342900" eaLnBrk="1" hangingPunct="1">
              <a:spcBef>
                <a:spcPct val="20000"/>
              </a:spcBef>
              <a:buFontTx/>
              <a:buChar char="•"/>
            </a:pPr>
            <a:r>
              <a:rPr lang="en-US" sz="3200">
                <a:solidFill>
                  <a:srgbClr val="E0DF02"/>
                </a:solidFill>
                <a:effectLst>
                  <a:outerShdw blurRad="38100" dist="38100" dir="2700000" algn="tl">
                    <a:srgbClr val="000000"/>
                  </a:outerShdw>
                </a:effectLst>
                <a:latin typeface="Times New Roman" charset="0"/>
              </a:rPr>
              <a:t>Class time spent more productively</a:t>
            </a:r>
          </a:p>
          <a:p>
            <a:pPr marL="742950" lvl="1" indent="-285750" eaLnBrk="1" hangingPunct="1">
              <a:spcBef>
                <a:spcPct val="20000"/>
              </a:spcBef>
              <a:buFontTx/>
              <a:buChar char="–"/>
            </a:pPr>
            <a:r>
              <a:rPr lang="en-US" sz="2800">
                <a:solidFill>
                  <a:srgbClr val="2FBD05"/>
                </a:solidFill>
                <a:effectLst>
                  <a:outerShdw blurRad="38100" dist="38100" dir="2700000" algn="tl">
                    <a:srgbClr val="000000"/>
                  </a:outerShdw>
                </a:effectLst>
                <a:latin typeface="Times New Roman" charset="0"/>
              </a:rPr>
              <a:t>Students interact during class</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How to get great student evaluations</a:t>
            </a:r>
            <a:endParaRPr lang="en-US" dirty="0"/>
          </a:p>
        </p:txBody>
      </p:sp>
      <p:sp>
        <p:nvSpPr>
          <p:cNvPr id="22531" name="Rectangle 3"/>
          <p:cNvSpPr>
            <a:spLocks noGrp="1" noChangeArrowheads="1"/>
          </p:cNvSpPr>
          <p:nvPr>
            <p:ph type="body" idx="1"/>
          </p:nvPr>
        </p:nvSpPr>
        <p:spPr>
          <a:xfrm>
            <a:off x="381000" y="1219200"/>
            <a:ext cx="8458200" cy="4800600"/>
          </a:xfrm>
        </p:spPr>
        <p:txBody>
          <a:bodyPr/>
          <a:lstStyle/>
          <a:p>
            <a:r>
              <a:rPr lang="en-US" dirty="0"/>
              <a:t>First five minutes are critical!</a:t>
            </a:r>
          </a:p>
          <a:p>
            <a:r>
              <a:rPr lang="en-US" dirty="0"/>
              <a:t>Be honest, and </a:t>
            </a:r>
            <a:r>
              <a:rPr lang="en-US" dirty="0" smtClean="0"/>
              <a:t>direct—take time on the </a:t>
            </a:r>
            <a:r>
              <a:rPr lang="en-US" dirty="0"/>
              <a:t>first day of class to explain what you are doing and why.</a:t>
            </a:r>
          </a:p>
          <a:p>
            <a:r>
              <a:rPr lang="en-US" dirty="0" smtClean="0"/>
              <a:t>Be </a:t>
            </a:r>
            <a:r>
              <a:rPr lang="en-US" dirty="0"/>
              <a:t>a leader—college is hard, and students look to you for motivation, don’t disappoint </a:t>
            </a:r>
            <a:r>
              <a:rPr lang="en-US" dirty="0" smtClean="0"/>
              <a:t>them.</a:t>
            </a:r>
          </a:p>
          <a:p>
            <a:r>
              <a:rPr lang="en-US" dirty="0" smtClean="0"/>
              <a:t>Build a team—let students know that you and they are working towards a common goal.</a:t>
            </a:r>
            <a:endParaRPr lang="en-US" dirty="0"/>
          </a:p>
          <a:p>
            <a:r>
              <a:rPr lang="en-US" dirty="0"/>
              <a:t>Hold yourself and your students to high standards—if you work hard, they will too</a:t>
            </a:r>
            <a:r>
              <a:rPr lang="en-US" dirty="0" smtClean="0"/>
              <a:t>.</a:t>
            </a:r>
            <a:endParaRPr lang="en-US" dirty="0"/>
          </a:p>
        </p:txBody>
      </p:sp>
    </p:spTree>
    <p:extLst>
      <p:ext uri="{BB962C8B-B14F-4D97-AF65-F5344CB8AC3E}">
        <p14:creationId xmlns:p14="http://schemas.microsoft.com/office/powerpoint/2010/main" val="309314174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Outline</a:t>
            </a:r>
          </a:p>
        </p:txBody>
      </p:sp>
      <p:sp>
        <p:nvSpPr>
          <p:cNvPr id="33795" name="Rectangle 3"/>
          <p:cNvSpPr>
            <a:spLocks noGrp="1" noChangeArrowheads="1"/>
          </p:cNvSpPr>
          <p:nvPr>
            <p:ph type="body" idx="1"/>
          </p:nvPr>
        </p:nvSpPr>
        <p:spPr/>
        <p:txBody>
          <a:bodyPr/>
          <a:lstStyle/>
          <a:p>
            <a:r>
              <a:rPr lang="en-US" dirty="0"/>
              <a:t>The Challenges </a:t>
            </a:r>
            <a:r>
              <a:rPr lang="en-US" dirty="0">
                <a:sym typeface="Wingdings" charset="0"/>
              </a:rPr>
              <a:t></a:t>
            </a:r>
            <a:endParaRPr lang="en-US" dirty="0"/>
          </a:p>
          <a:p>
            <a:r>
              <a:rPr lang="en-US" dirty="0"/>
              <a:t>Just-in-Time Teaching </a:t>
            </a:r>
            <a:r>
              <a:rPr lang="en-US" dirty="0">
                <a:sym typeface="Wingdings" charset="0"/>
              </a:rPr>
              <a:t></a:t>
            </a:r>
            <a:endParaRPr lang="en-US" dirty="0"/>
          </a:p>
          <a:p>
            <a:pPr lvl="1"/>
            <a:r>
              <a:rPr lang="en-US" dirty="0"/>
              <a:t>Background </a:t>
            </a:r>
            <a:r>
              <a:rPr lang="en-US" dirty="0">
                <a:sym typeface="Wingdings" charset="0"/>
              </a:rPr>
              <a:t></a:t>
            </a:r>
            <a:endParaRPr lang="en-US" dirty="0"/>
          </a:p>
          <a:p>
            <a:pPr lvl="1"/>
            <a:r>
              <a:rPr lang="en-US" dirty="0"/>
              <a:t>implementation </a:t>
            </a:r>
            <a:r>
              <a:rPr lang="en-US" dirty="0" smtClean="0">
                <a:sym typeface="Wingdings" charset="0"/>
              </a:rPr>
              <a:t></a:t>
            </a:r>
          </a:p>
          <a:p>
            <a:pPr lvl="1"/>
            <a:r>
              <a:rPr lang="en-US" dirty="0" smtClean="0"/>
              <a:t>Aside</a:t>
            </a:r>
            <a:r>
              <a:rPr lang="en-US" dirty="0"/>
              <a:t>: How to get great student </a:t>
            </a:r>
            <a:r>
              <a:rPr lang="en-US" dirty="0" smtClean="0"/>
              <a:t>evaluations </a:t>
            </a:r>
            <a:r>
              <a:rPr lang="en-US" dirty="0" smtClean="0">
                <a:sym typeface="Wingdings" charset="0"/>
              </a:rPr>
              <a:t></a:t>
            </a:r>
            <a:endParaRPr lang="en-US" dirty="0"/>
          </a:p>
          <a:p>
            <a:r>
              <a:rPr lang="en-US" dirty="0" smtClean="0"/>
              <a:t>Assessment</a:t>
            </a:r>
          </a:p>
          <a:p>
            <a:r>
              <a:rPr lang="en-US" dirty="0">
                <a:sym typeface="Wingdings" charset="0"/>
              </a:rPr>
              <a:t>Getting </a:t>
            </a:r>
            <a:r>
              <a:rPr lang="en-US" dirty="0" smtClean="0">
                <a:sym typeface="Wingdings" charset="0"/>
              </a:rPr>
              <a:t>started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Study Habits (N=155, biology)</a:t>
            </a:r>
          </a:p>
        </p:txBody>
      </p:sp>
      <p:sp>
        <p:nvSpPr>
          <p:cNvPr id="28675" name="Rectangle 3"/>
          <p:cNvSpPr>
            <a:spLocks noGrp="1" noChangeArrowheads="1"/>
          </p:cNvSpPr>
          <p:nvPr>
            <p:ph type="body" idx="1"/>
          </p:nvPr>
        </p:nvSpPr>
        <p:spPr>
          <a:xfrm>
            <a:off x="685800" y="1219200"/>
            <a:ext cx="7772400" cy="1676400"/>
          </a:xfrm>
        </p:spPr>
        <p:txBody>
          <a:bodyPr/>
          <a:lstStyle/>
          <a:p>
            <a:pPr>
              <a:buFontTx/>
              <a:buNone/>
            </a:pPr>
            <a:r>
              <a:rPr lang="en-US" sz="3000"/>
              <a:t>Q1 Do the WarmUps help you stay caught up?</a:t>
            </a:r>
          </a:p>
          <a:p>
            <a:pPr>
              <a:buFontTx/>
              <a:buNone/>
            </a:pPr>
            <a:r>
              <a:rPr lang="en-US" sz="3000"/>
              <a:t>Q2 Do you </a:t>
            </a:r>
            <a:r>
              <a:rPr lang="ja-JP" altLang="en-US" sz="3000"/>
              <a:t>“</a:t>
            </a:r>
            <a:r>
              <a:rPr lang="en-US" sz="3000"/>
              <a:t>Cram</a:t>
            </a:r>
            <a:r>
              <a:rPr lang="ja-JP" altLang="en-US" sz="3000"/>
              <a:t>”</a:t>
            </a:r>
            <a:r>
              <a:rPr lang="en-US" sz="3000"/>
              <a:t> before tests in this course?</a:t>
            </a:r>
          </a:p>
          <a:p>
            <a:pPr>
              <a:buFontTx/>
              <a:buNone/>
            </a:pPr>
            <a:r>
              <a:rPr lang="en-US" sz="3000"/>
              <a:t>Q3 Do you </a:t>
            </a:r>
            <a:r>
              <a:rPr lang="ja-JP" altLang="en-US" sz="3000"/>
              <a:t>“</a:t>
            </a:r>
            <a:r>
              <a:rPr lang="en-US" sz="3000"/>
              <a:t>Cram</a:t>
            </a:r>
            <a:r>
              <a:rPr lang="ja-JP" altLang="en-US" sz="3000"/>
              <a:t>”</a:t>
            </a:r>
            <a:r>
              <a:rPr lang="en-US" sz="3000"/>
              <a:t> in your other courses?</a:t>
            </a:r>
            <a:endParaRPr lang="en-US" sz="3400"/>
          </a:p>
        </p:txBody>
      </p:sp>
      <p:graphicFrame>
        <p:nvGraphicFramePr>
          <p:cNvPr id="28759" name="Group 87"/>
          <p:cNvGraphicFramePr>
            <a:graphicFrameLocks noGrp="1"/>
          </p:cNvGraphicFramePr>
          <p:nvPr/>
        </p:nvGraphicFramePr>
        <p:xfrm>
          <a:off x="1447800" y="2971800"/>
          <a:ext cx="6096000" cy="3124200"/>
        </p:xfrm>
        <a:graphic>
          <a:graphicData uri="http://schemas.openxmlformats.org/drawingml/2006/table">
            <a:tbl>
              <a:tblPr/>
              <a:tblGrid>
                <a:gridCol w="2057400"/>
                <a:gridCol w="1371600"/>
                <a:gridCol w="1371600"/>
                <a:gridCol w="1295400"/>
              </a:tblGrid>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1- 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2- 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3- 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a:t>
                      </a: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 students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85%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43%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B</a:t>
                      </a: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 students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89 %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39%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61%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C</a:t>
                      </a: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 students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89%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47%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68%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D</a:t>
                      </a: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 students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84%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68%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68%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520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F</a:t>
                      </a:r>
                      <a:r>
                        <a:rPr kumimoji="0" lang="ja-JP" alt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a:t>
                      </a: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 students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92%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58%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bg1"/>
                          </a:solidFill>
                          <a:effectLst>
                            <a:outerShdw blurRad="38100" dist="38100" dir="2700000" algn="tl">
                              <a:srgbClr val="000000"/>
                            </a:outerShdw>
                          </a:effectLst>
                          <a:latin typeface="Times New Roman" charset="0"/>
                          <a:ea typeface="ＭＳ Ｐゴシック" charset="0"/>
                          <a:cs typeface="ＭＳ Ｐゴシック" charset="0"/>
                        </a:rPr>
                        <a:t>58%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228600"/>
            <a:ext cx="7772400" cy="457200"/>
          </a:xfrm>
        </p:spPr>
        <p:txBody>
          <a:bodyPr/>
          <a:lstStyle/>
          <a:p>
            <a:r>
              <a:rPr lang="en-US" sz="3600"/>
              <a:t>Retention (N~</a:t>
            </a:r>
            <a:r>
              <a:rPr lang="en-US" altLang="ja-JP" sz="3600">
                <a:latin typeface="Times" charset="0"/>
              </a:rPr>
              <a:t>8</a:t>
            </a:r>
            <a:r>
              <a:rPr lang="en-US" sz="3600"/>
              <a:t>0-150/semester)</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l="11539" r="11539"/>
          <a:stretch>
            <a:fillRect/>
          </a:stretch>
        </p:blipFill>
        <p:spPr bwMode="auto">
          <a:xfrm>
            <a:off x="381000" y="838200"/>
            <a:ext cx="822642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01" name="Picture 5"/>
          <p:cNvPicPr>
            <a:picLocks noChangeAspect="1" noChangeArrowheads="1"/>
          </p:cNvPicPr>
          <p:nvPr/>
        </p:nvPicPr>
        <p:blipFill>
          <a:blip r:embed="rId4">
            <a:extLst>
              <a:ext uri="{28A0092B-C50C-407E-A947-70E740481C1C}">
                <a14:useLocalDpi xmlns:a14="http://schemas.microsoft.com/office/drawing/2010/main" val="0"/>
              </a:ext>
            </a:extLst>
          </a:blip>
          <a:srcRect l="15384" r="15384"/>
          <a:stretch>
            <a:fillRect/>
          </a:stretch>
        </p:blipFill>
        <p:spPr bwMode="auto">
          <a:xfrm>
            <a:off x="914400" y="3429000"/>
            <a:ext cx="7313613" cy="287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Cognitive (biology, N~200)</a:t>
            </a:r>
          </a:p>
        </p:txBody>
      </p:sp>
      <p:graphicFrame>
        <p:nvGraphicFramePr>
          <p:cNvPr id="30726" name="Object 6"/>
          <p:cNvGraphicFramePr>
            <a:graphicFrameLocks noChangeAspect="1"/>
          </p:cNvGraphicFramePr>
          <p:nvPr/>
        </p:nvGraphicFramePr>
        <p:xfrm>
          <a:off x="1524000" y="1524000"/>
          <a:ext cx="6108700" cy="4524375"/>
        </p:xfrm>
        <a:graphic>
          <a:graphicData uri="http://schemas.openxmlformats.org/presentationml/2006/ole">
            <mc:AlternateContent xmlns:mc="http://schemas.openxmlformats.org/markup-compatibility/2006">
              <mc:Choice xmlns:v="urn:schemas-microsoft-com:vml" Requires="v">
                <p:oleObj spid="_x0000_s30841" name="Document" r:id="rId4" imgW="6108192" imgH="4523232" progId="Word.Document.8">
                  <p:embed/>
                </p:oleObj>
              </mc:Choice>
              <mc:Fallback>
                <p:oleObj name="Document" r:id="rId4" imgW="6108192" imgH="4523232" progId="Word.Document.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524000"/>
                        <a:ext cx="610870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Affective (E&amp;M, N~60)</a:t>
            </a:r>
          </a:p>
        </p:txBody>
      </p:sp>
      <p:graphicFrame>
        <p:nvGraphicFramePr>
          <p:cNvPr id="31748" name="Object 4"/>
          <p:cNvGraphicFramePr>
            <a:graphicFrameLocks noChangeAspect="1"/>
          </p:cNvGraphicFramePr>
          <p:nvPr/>
        </p:nvGraphicFramePr>
        <p:xfrm>
          <a:off x="457200" y="1371600"/>
          <a:ext cx="8305800" cy="4724400"/>
        </p:xfrm>
        <a:graphic>
          <a:graphicData uri="http://schemas.openxmlformats.org/presentationml/2006/ole">
            <mc:AlternateContent xmlns:mc="http://schemas.openxmlformats.org/markup-compatibility/2006">
              <mc:Choice xmlns:v="urn:schemas-microsoft-com:vml" Requires="v">
                <p:oleObj spid="_x0000_s31863" name="Document" r:id="rId4" imgW="6086856" imgH="2837688" progId="Word.Document.8">
                  <p:embed/>
                </p:oleObj>
              </mc:Choice>
              <mc:Fallback>
                <p:oleObj name="Document" r:id="rId4" imgW="6086856" imgH="2837688"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371600"/>
                        <a:ext cx="8305800" cy="472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Student Comments</a:t>
            </a:r>
          </a:p>
        </p:txBody>
      </p:sp>
      <p:sp>
        <p:nvSpPr>
          <p:cNvPr id="32771" name="Rectangle 3"/>
          <p:cNvSpPr>
            <a:spLocks noGrp="1" noChangeArrowheads="1"/>
          </p:cNvSpPr>
          <p:nvPr>
            <p:ph type="body" idx="1"/>
          </p:nvPr>
        </p:nvSpPr>
        <p:spPr/>
        <p:txBody>
          <a:bodyPr/>
          <a:lstStyle/>
          <a:p>
            <a:r>
              <a:rPr lang="ja-JP" altLang="en-US" sz="2400"/>
              <a:t>“</a:t>
            </a:r>
            <a:r>
              <a:rPr lang="en-US" sz="2400"/>
              <a:t>This was a fantastic course. It was the hardest course I</a:t>
            </a:r>
            <a:r>
              <a:rPr lang="ja-JP" altLang="en-US" sz="2400"/>
              <a:t>’</a:t>
            </a:r>
            <a:r>
              <a:rPr lang="en-US" sz="2400"/>
              <a:t>ve taken yet, but also the most fun.</a:t>
            </a:r>
            <a:r>
              <a:rPr lang="ja-JP" altLang="en-US" sz="2400"/>
              <a:t>”</a:t>
            </a:r>
            <a:endParaRPr lang="en-US" sz="2400"/>
          </a:p>
          <a:p>
            <a:r>
              <a:rPr lang="en-US" sz="2400">
                <a:latin typeface="Times" charset="0"/>
              </a:rPr>
              <a:t>I think the WarmUps are a good idea because they give students a chance to think about the material prior to lecture.</a:t>
            </a:r>
            <a:endParaRPr lang="en-US" sz="2400"/>
          </a:p>
          <a:p>
            <a:r>
              <a:rPr lang="en-US" sz="2400"/>
              <a:t>"This course was very well structured. It was obvious that a lot of time was spent in preparation for it.</a:t>
            </a:r>
            <a:r>
              <a:rPr lang="ja-JP" altLang="en-US" sz="2400"/>
              <a:t>”</a:t>
            </a:r>
            <a:endParaRPr lang="en-US" sz="2400"/>
          </a:p>
          <a:p>
            <a:r>
              <a:rPr lang="en-US" sz="2400"/>
              <a:t>"152 &amp; 251 have made me reach more than any courses I have taken.</a:t>
            </a:r>
            <a:r>
              <a:rPr lang="ja-JP" altLang="en-US" sz="2400"/>
              <a:t>”</a:t>
            </a:r>
            <a:endParaRPr lang="en-US" sz="2400"/>
          </a:p>
          <a:p>
            <a:r>
              <a:rPr lang="en-US" sz="2400"/>
              <a:t>Don</a:t>
            </a:r>
            <a:r>
              <a:rPr lang="ja-JP" altLang="en-US" sz="2400"/>
              <a:t>’</a:t>
            </a:r>
            <a:r>
              <a:rPr lang="en-US" sz="2400"/>
              <a:t>t tell anyone, but I think I will greatly miss my physics class.</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Outline</a:t>
            </a:r>
          </a:p>
        </p:txBody>
      </p:sp>
      <p:sp>
        <p:nvSpPr>
          <p:cNvPr id="33795" name="Rectangle 3"/>
          <p:cNvSpPr>
            <a:spLocks noGrp="1" noChangeArrowheads="1"/>
          </p:cNvSpPr>
          <p:nvPr>
            <p:ph type="body" idx="1"/>
          </p:nvPr>
        </p:nvSpPr>
        <p:spPr/>
        <p:txBody>
          <a:bodyPr/>
          <a:lstStyle/>
          <a:p>
            <a:r>
              <a:rPr lang="en-US" dirty="0"/>
              <a:t>The Challenges </a:t>
            </a:r>
            <a:r>
              <a:rPr lang="en-US" dirty="0">
                <a:sym typeface="Wingdings" charset="0"/>
              </a:rPr>
              <a:t></a:t>
            </a:r>
            <a:endParaRPr lang="en-US" dirty="0"/>
          </a:p>
          <a:p>
            <a:r>
              <a:rPr lang="en-US" dirty="0"/>
              <a:t>Just-in-Time Teaching </a:t>
            </a:r>
            <a:r>
              <a:rPr lang="en-US" dirty="0">
                <a:sym typeface="Wingdings" charset="0"/>
              </a:rPr>
              <a:t></a:t>
            </a:r>
            <a:endParaRPr lang="en-US" dirty="0"/>
          </a:p>
          <a:p>
            <a:pPr lvl="1"/>
            <a:r>
              <a:rPr lang="en-US" dirty="0"/>
              <a:t>Background </a:t>
            </a:r>
            <a:r>
              <a:rPr lang="en-US" dirty="0">
                <a:sym typeface="Wingdings" charset="0"/>
              </a:rPr>
              <a:t></a:t>
            </a:r>
            <a:endParaRPr lang="en-US" dirty="0"/>
          </a:p>
          <a:p>
            <a:pPr lvl="1"/>
            <a:r>
              <a:rPr lang="en-US" dirty="0"/>
              <a:t>implementation </a:t>
            </a:r>
            <a:r>
              <a:rPr lang="en-US" dirty="0" smtClean="0">
                <a:sym typeface="Wingdings" charset="0"/>
              </a:rPr>
              <a:t></a:t>
            </a:r>
          </a:p>
          <a:p>
            <a:pPr lvl="1"/>
            <a:r>
              <a:rPr lang="en-US" dirty="0" smtClean="0"/>
              <a:t>Aside</a:t>
            </a:r>
            <a:r>
              <a:rPr lang="en-US" dirty="0"/>
              <a:t>: How to get great student </a:t>
            </a:r>
            <a:r>
              <a:rPr lang="en-US" dirty="0" smtClean="0"/>
              <a:t>evaluations </a:t>
            </a:r>
            <a:r>
              <a:rPr lang="en-US" dirty="0" smtClean="0">
                <a:sym typeface="Wingdings" charset="0"/>
              </a:rPr>
              <a:t></a:t>
            </a:r>
            <a:endParaRPr lang="en-US" dirty="0"/>
          </a:p>
          <a:p>
            <a:r>
              <a:rPr lang="en-US" dirty="0" smtClean="0"/>
              <a:t>Assessment </a:t>
            </a:r>
            <a:r>
              <a:rPr lang="en-US" dirty="0" smtClean="0">
                <a:sym typeface="Wingdings" charset="0"/>
              </a:rPr>
              <a:t></a:t>
            </a:r>
          </a:p>
          <a:p>
            <a:r>
              <a:rPr lang="en-US" dirty="0" smtClean="0">
                <a:sym typeface="Wingdings" charset="0"/>
              </a:rPr>
              <a:t>Getting started</a:t>
            </a:r>
            <a:endParaRPr lang="en-US" dirty="0"/>
          </a:p>
        </p:txBody>
      </p:sp>
    </p:spTree>
    <p:extLst>
      <p:ext uri="{BB962C8B-B14F-4D97-AF65-F5344CB8AC3E}">
        <p14:creationId xmlns:p14="http://schemas.microsoft.com/office/powerpoint/2010/main" val="154068787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Summary</a:t>
            </a:r>
          </a:p>
        </p:txBody>
      </p:sp>
      <p:sp>
        <p:nvSpPr>
          <p:cNvPr id="34819" name="Rectangle 3"/>
          <p:cNvSpPr>
            <a:spLocks noGrp="1" noChangeArrowheads="1"/>
          </p:cNvSpPr>
          <p:nvPr>
            <p:ph type="body" idx="1"/>
          </p:nvPr>
        </p:nvSpPr>
        <p:spPr/>
        <p:txBody>
          <a:bodyPr/>
          <a:lstStyle/>
          <a:p>
            <a:r>
              <a:rPr lang="en-US"/>
              <a:t>JiTT is based on feedback between homework and classroom</a:t>
            </a:r>
          </a:p>
          <a:p>
            <a:r>
              <a:rPr lang="en-US"/>
              <a:t>WarmUp exercise: a pre-class, online reading quiz</a:t>
            </a:r>
          </a:p>
          <a:p>
            <a:r>
              <a:rPr lang="en-US"/>
              <a:t>Improved study habits, retention, content knowledge, morale. </a:t>
            </a:r>
          </a:p>
          <a:p>
            <a:r>
              <a:rPr lang="en-US"/>
              <a:t>Instructor knowledge of student difficulties</a:t>
            </a:r>
          </a:p>
          <a:p>
            <a:r>
              <a:rPr lang="en-US"/>
              <a:t>Easily adopted and adapted</a:t>
            </a:r>
          </a:p>
        </p:txBody>
      </p:sp>
    </p:spTree>
    <p:extLst>
      <p:ext uri="{BB962C8B-B14F-4D97-AF65-F5344CB8AC3E}">
        <p14:creationId xmlns:p14="http://schemas.microsoft.com/office/powerpoint/2010/main" val="251576845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609600"/>
            <a:ext cx="7924800" cy="838200"/>
          </a:xfrm>
        </p:spPr>
        <p:txBody>
          <a:bodyPr/>
          <a:lstStyle/>
          <a:p>
            <a:r>
              <a:rPr lang="en-US" dirty="0" smtClean="0"/>
              <a:t>Getting started:</a:t>
            </a:r>
            <a:endParaRPr lang="en-US" dirty="0"/>
          </a:p>
        </p:txBody>
      </p:sp>
      <p:sp>
        <p:nvSpPr>
          <p:cNvPr id="5" name="Rectangle 3"/>
          <p:cNvSpPr txBox="1">
            <a:spLocks noChangeArrowheads="1"/>
          </p:cNvSpPr>
          <p:nvPr/>
        </p:nvSpPr>
        <p:spPr bwMode="auto">
          <a:xfrm>
            <a:off x="685800" y="1600200"/>
            <a:ext cx="77724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rgbClr val="E0DF02"/>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rgbClr val="2FBD05"/>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r>
              <a:rPr lang="en-US" b="1" dirty="0" smtClean="0"/>
              <a:t>Use the handout to start developing a warmup exercise for the course you are most likely to teach next fall</a:t>
            </a:r>
          </a:p>
          <a:p>
            <a:r>
              <a:rPr lang="en-US" b="1" dirty="0" smtClean="0"/>
              <a:t>Additional copies will be available online</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iTT wordl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22917"/>
          </a:xfrm>
          <a:prstGeom prst="rect">
            <a:avLst/>
          </a:prstGeom>
        </p:spPr>
      </p:pic>
    </p:spTree>
    <p:extLst>
      <p:ext uri="{BB962C8B-B14F-4D97-AF65-F5344CB8AC3E}">
        <p14:creationId xmlns:p14="http://schemas.microsoft.com/office/powerpoint/2010/main" val="368302500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38200" y="381000"/>
            <a:ext cx="7772400" cy="762000"/>
          </a:xfrm>
        </p:spPr>
        <p:txBody>
          <a:bodyPr/>
          <a:lstStyle/>
          <a:p>
            <a:r>
              <a:rPr lang="en-US"/>
              <a:t>Chemistry example</a:t>
            </a:r>
          </a:p>
        </p:txBody>
      </p:sp>
      <p:sp>
        <p:nvSpPr>
          <p:cNvPr id="26627" name="Rectangle 3"/>
          <p:cNvSpPr>
            <a:spLocks noGrp="1" noChangeArrowheads="1"/>
          </p:cNvSpPr>
          <p:nvPr>
            <p:ph type="body" idx="1"/>
          </p:nvPr>
        </p:nvSpPr>
        <p:spPr>
          <a:xfrm>
            <a:off x="609600" y="1219200"/>
            <a:ext cx="4800600" cy="2057400"/>
          </a:xfrm>
        </p:spPr>
        <p:txBody>
          <a:bodyPr/>
          <a:lstStyle/>
          <a:p>
            <a:pPr marL="0" indent="0">
              <a:lnSpc>
                <a:spcPct val="90000"/>
              </a:lnSpc>
              <a:buFontTx/>
              <a:buNone/>
            </a:pPr>
            <a:r>
              <a:rPr lang="en-US" sz="2600"/>
              <a:t>This picture depicts matter at the submicroscopic level. Describe what you see and take a guess as to what the identity of the substance is.</a:t>
            </a:r>
          </a:p>
        </p:txBody>
      </p:sp>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219200"/>
            <a:ext cx="3352800" cy="175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6630" name="Rectangle 6"/>
          <p:cNvSpPr>
            <a:spLocks noChangeArrowheads="1"/>
          </p:cNvSpPr>
          <p:nvPr/>
        </p:nvSpPr>
        <p:spPr bwMode="auto">
          <a:xfrm>
            <a:off x="609600" y="3124200"/>
            <a:ext cx="784860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742950" lvl="1" indent="-285750" eaLnBrk="1" hangingPunct="1">
              <a:spcBef>
                <a:spcPct val="20000"/>
              </a:spcBef>
              <a:buFontTx/>
              <a:buChar char="–"/>
            </a:pPr>
            <a:r>
              <a:rPr lang="ja-JP" altLang="en-US">
                <a:solidFill>
                  <a:srgbClr val="2FBD05"/>
                </a:solidFill>
                <a:effectLst>
                  <a:outerShdw blurRad="38100" dist="38100" dir="2700000" algn="tl">
                    <a:srgbClr val="000000"/>
                  </a:outerShdw>
                </a:effectLst>
                <a:latin typeface="Times New Roman" charset="0"/>
              </a:rPr>
              <a:t>“</a:t>
            </a:r>
            <a:r>
              <a:rPr lang="en-US">
                <a:solidFill>
                  <a:srgbClr val="2FBD05"/>
                </a:solidFill>
                <a:effectLst>
                  <a:outerShdw blurRad="38100" dist="38100" dir="2700000" algn="tl">
                    <a:srgbClr val="000000"/>
                  </a:outerShdw>
                </a:effectLst>
                <a:latin typeface="Times New Roman" charset="0"/>
              </a:rPr>
              <a:t>The particles are well spaced out so I would guess the substance to be a gas. The substance is a gas composed of 2 elements that are in an equal ratio.</a:t>
            </a:r>
            <a:r>
              <a:rPr lang="ja-JP" altLang="en-US">
                <a:solidFill>
                  <a:srgbClr val="2FBD05"/>
                </a:solidFill>
                <a:effectLst>
                  <a:outerShdw blurRad="38100" dist="38100" dir="2700000" algn="tl">
                    <a:srgbClr val="000000"/>
                  </a:outerShdw>
                </a:effectLst>
                <a:latin typeface="Times New Roman" charset="0"/>
              </a:rPr>
              <a:t>”</a:t>
            </a:r>
            <a:endParaRPr lang="en-US">
              <a:solidFill>
                <a:srgbClr val="2FBD05"/>
              </a:solidFill>
              <a:effectLst>
                <a:outerShdw blurRad="38100" dist="38100" dir="2700000" algn="tl">
                  <a:srgbClr val="000000"/>
                </a:outerShdw>
              </a:effectLst>
              <a:latin typeface="Times New Roman" charset="0"/>
            </a:endParaRPr>
          </a:p>
          <a:p>
            <a:pPr marL="742950" lvl="1" indent="-285750" eaLnBrk="1" hangingPunct="1">
              <a:spcBef>
                <a:spcPct val="20000"/>
              </a:spcBef>
              <a:buFontTx/>
              <a:buChar char="–"/>
            </a:pPr>
            <a:r>
              <a:rPr lang="ja-JP" altLang="en-US">
                <a:solidFill>
                  <a:srgbClr val="2FBD05"/>
                </a:solidFill>
                <a:effectLst>
                  <a:outerShdw blurRad="38100" dist="38100" dir="2700000" algn="tl">
                    <a:srgbClr val="000000"/>
                  </a:outerShdw>
                </a:effectLst>
                <a:latin typeface="Times New Roman" charset="0"/>
              </a:rPr>
              <a:t>“</a:t>
            </a:r>
            <a:r>
              <a:rPr lang="en-US">
                <a:solidFill>
                  <a:srgbClr val="2FBD05"/>
                </a:solidFill>
                <a:effectLst>
                  <a:outerShdw blurRad="38100" dist="38100" dir="2700000" algn="tl">
                    <a:srgbClr val="000000"/>
                  </a:outerShdw>
                </a:effectLst>
                <a:latin typeface="Times New Roman" charset="0"/>
              </a:rPr>
              <a:t>After reading Chapter 1 in the book I would guess that the substance is water in the form of a solid because the atoms are in order. However, I could be wrong because I think the atoms in a solid might be closer together.</a:t>
            </a:r>
            <a:r>
              <a:rPr lang="ja-JP" altLang="en-US">
                <a:solidFill>
                  <a:srgbClr val="2FBD05"/>
                </a:solidFill>
                <a:effectLst>
                  <a:outerShdw blurRad="38100" dist="38100" dir="2700000" algn="tl">
                    <a:srgbClr val="000000"/>
                  </a:outerShdw>
                </a:effectLst>
                <a:latin typeface="Times New Roman" charset="0"/>
              </a:rPr>
              <a:t>”</a:t>
            </a:r>
            <a:endParaRPr lang="en-US" sz="2800">
              <a:solidFill>
                <a:srgbClr val="2FBD05"/>
              </a:solidFill>
              <a:effectLst>
                <a:outerShdw blurRad="38100" dist="38100" dir="2700000" algn="tl">
                  <a:srgbClr val="000000"/>
                </a:outerShdw>
              </a:effectLst>
              <a:latin typeface="Times New Roman" charset="0"/>
            </a:endParaRPr>
          </a:p>
        </p:txBody>
      </p:sp>
    </p:spTree>
    <p:extLst>
      <p:ext uri="{BB962C8B-B14F-4D97-AF65-F5344CB8AC3E}">
        <p14:creationId xmlns:p14="http://schemas.microsoft.com/office/powerpoint/2010/main" val="23348186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build="allAtOnce"/>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New Roman"/>
        <a:ea typeface="ＭＳ Ｐゴシック"/>
        <a:cs typeface="ＭＳ Ｐゴシック"/>
      </a:majorFont>
      <a:minorFont>
        <a:latin typeface="Times New Roman"/>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5268</TotalTime>
  <Words>2076</Words>
  <Application>Microsoft Macintosh PowerPoint</Application>
  <PresentationFormat>On-screen Show (4:3)</PresentationFormat>
  <Paragraphs>263</Paragraphs>
  <Slides>37</Slides>
  <Notes>31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Blank Presentation</vt:lpstr>
      <vt:lpstr>Document</vt:lpstr>
      <vt:lpstr>How to get your Students to Prepare for Every Class</vt:lpstr>
      <vt:lpstr>A few of your comments</vt:lpstr>
      <vt:lpstr>Outline</vt:lpstr>
      <vt:lpstr>When you plan to teach a course what influences your thinking?</vt:lpstr>
      <vt:lpstr>Examples</vt:lpstr>
      <vt:lpstr>Counterexamples</vt:lpstr>
      <vt:lpstr>Problem:</vt:lpstr>
      <vt:lpstr>Digression</vt:lpstr>
      <vt:lpstr>Outline</vt:lpstr>
      <vt:lpstr>The “theoretical” background</vt:lpstr>
      <vt:lpstr>JiTT (and other active learning)</vt:lpstr>
      <vt:lpstr>What is JiTT?</vt:lpstr>
      <vt:lpstr>Just-in-Time Teaching (JiTT)</vt:lpstr>
      <vt:lpstr>Just-in-Time Teaching</vt:lpstr>
      <vt:lpstr>Another Digression</vt:lpstr>
      <vt:lpstr>The “Interactive Lecture”</vt:lpstr>
      <vt:lpstr>Example</vt:lpstr>
      <vt:lpstr>Choosing and using student responses</vt:lpstr>
      <vt:lpstr>Tips and Pitfalls</vt:lpstr>
      <vt:lpstr>What makes a good WarmUp?</vt:lpstr>
      <vt:lpstr>Online archive of Warmup exercises</vt:lpstr>
      <vt:lpstr>smartPhysics</vt:lpstr>
      <vt:lpstr>smartPhysics checkpoint</vt:lpstr>
      <vt:lpstr>smartPhysics output</vt:lpstr>
      <vt:lpstr>Results</vt:lpstr>
      <vt:lpstr>How to get great student evaluations</vt:lpstr>
      <vt:lpstr>Outline</vt:lpstr>
      <vt:lpstr>Study Habits (N=155, biology)</vt:lpstr>
      <vt:lpstr>Retention (N~80-150/semester)</vt:lpstr>
      <vt:lpstr>Cognitive (biology, N~200)</vt:lpstr>
      <vt:lpstr>Affective (E&amp;M, N~60)</vt:lpstr>
      <vt:lpstr>Student Comments</vt:lpstr>
      <vt:lpstr>Outline</vt:lpstr>
      <vt:lpstr>Summary</vt:lpstr>
      <vt:lpstr>Getting started:</vt:lpstr>
      <vt:lpstr>PowerPoint Presentation</vt:lpstr>
      <vt:lpstr>Chemistry example</vt:lpstr>
    </vt:vector>
  </TitlesOfParts>
  <Company>A Gavrin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get your Students to Prepare for Every Class</dc:title>
  <dc:creator>A Gavrin</dc:creator>
  <cp:lastModifiedBy>Andy Gavrin</cp:lastModifiedBy>
  <cp:revision>177</cp:revision>
  <dcterms:created xsi:type="dcterms:W3CDTF">2009-11-09T16:04:44Z</dcterms:created>
  <dcterms:modified xsi:type="dcterms:W3CDTF">2013-04-07T10:56:16Z</dcterms:modified>
</cp:coreProperties>
</file>